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bin" ContentType="audio/unknown"/>
  <Override PartName="/ppt/media/audio2.bin" ContentType="audi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6" r:id="rId3"/>
    <p:sldId id="257" r:id="rId4"/>
    <p:sldId id="332" r:id="rId5"/>
    <p:sldId id="260" r:id="rId6"/>
    <p:sldId id="263" r:id="rId7"/>
    <p:sldId id="262" r:id="rId8"/>
    <p:sldId id="265" r:id="rId9"/>
    <p:sldId id="335" r:id="rId10"/>
    <p:sldId id="330" r:id="rId11"/>
    <p:sldId id="316" r:id="rId12"/>
    <p:sldId id="329" r:id="rId13"/>
    <p:sldId id="325" r:id="rId14"/>
    <p:sldId id="326" r:id="rId15"/>
    <p:sldId id="327" r:id="rId16"/>
    <p:sldId id="328" r:id="rId17"/>
    <p:sldId id="258" r:id="rId18"/>
    <p:sldId id="320" r:id="rId19"/>
    <p:sldId id="321" r:id="rId20"/>
    <p:sldId id="322" r:id="rId21"/>
    <p:sldId id="323" r:id="rId22"/>
    <p:sldId id="336" r:id="rId23"/>
    <p:sldId id="337" r:id="rId24"/>
    <p:sldId id="324" r:id="rId25"/>
    <p:sldId id="259" r:id="rId26"/>
    <p:sldId id="266" r:id="rId27"/>
    <p:sldId id="345" r:id="rId28"/>
    <p:sldId id="333" r:id="rId29"/>
    <p:sldId id="334" r:id="rId30"/>
    <p:sldId id="267" r:id="rId31"/>
    <p:sldId id="269" r:id="rId32"/>
    <p:sldId id="270" r:id="rId33"/>
    <p:sldId id="271" r:id="rId34"/>
    <p:sldId id="338" r:id="rId35"/>
    <p:sldId id="339" r:id="rId36"/>
    <p:sldId id="340" r:id="rId37"/>
    <p:sldId id="341" r:id="rId38"/>
    <p:sldId id="342" r:id="rId39"/>
    <p:sldId id="343" r:id="rId40"/>
    <p:sldId id="274" r:id="rId41"/>
    <p:sldId id="275" r:id="rId42"/>
    <p:sldId id="276" r:id="rId43"/>
    <p:sldId id="278" r:id="rId44"/>
    <p:sldId id="277" r:id="rId45"/>
    <p:sldId id="279" r:id="rId46"/>
    <p:sldId id="28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AE1B-BB21-2244-BAE9-EBEE540DB367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0080-269A-6B4B-B4E6-C58380574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8988-9154-D44F-BA68-CAD94E169557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47C2-7AFC-724C-9BE1-E8F8CDF9C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9062-2963-2E44-B98E-9B2F1E088596}" type="datetime1">
              <a:rPr lang="en-US"/>
              <a:pPr>
                <a:defRPr/>
              </a:pPr>
              <a:t>7/16/15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3EC84-ABCD-9F40-B68B-CE41ABC01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C296-7356-C548-8D42-28F872353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9921-E6E7-584A-8477-166FC01C047E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Image:Naziswastika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a/d125.org/document/d/1qInJaip2HUSxy-agW1Uv5wF90aK9jWuyyx6kUbNjAZo/edit?usp=shari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hyperlink" Target="http://en.wikipedia.org/wiki/Image:Stalin1.jpg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audio" Target="../media/audio6.bin"/><Relationship Id="rId6" Type="http://schemas.openxmlformats.org/officeDocument/2006/relationships/audio" Target="../media/audio7.bin"/><Relationship Id="rId7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video" Target="NULL" TargetMode="External"/><Relationship Id="rId2" Type="http://schemas.microsoft.com/office/2007/relationships/media" Target="NUL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9550"/>
            <a:ext cx="8128000" cy="6438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3505200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World War II:</a:t>
            </a:r>
          </a:p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 Causes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Unemployed in Food Line in Paris"/>
          <p:cNvPicPr>
            <a:picLocks noChangeAspect="1" noChangeArrowheads="1"/>
          </p:cNvPicPr>
          <p:nvPr/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2175"/>
            <a:ext cx="4038600" cy="596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4" descr="Depression in Germany"/>
          <p:cNvPicPr>
            <a:picLocks noChangeAspect="1" noChangeArrowheads="1"/>
          </p:cNvPicPr>
          <p:nvPr/>
        </p:nvPicPr>
        <p:blipFill>
          <a:blip r:embed="rId3" cstate="screen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800600" cy="436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0" y="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D= The Depression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7467600" cy="1134036"/>
          </a:xfrm>
        </p:spPr>
        <p:txBody>
          <a:bodyPr/>
          <a:lstStyle/>
          <a:p>
            <a:r>
              <a:rPr lang="en-US" sz="4000" dirty="0" err="1" smtClean="0"/>
              <a:t>Totalitanaism</a:t>
            </a:r>
            <a:r>
              <a:rPr lang="en-US" sz="4000" dirty="0" smtClean="0"/>
              <a:t>…</a:t>
            </a:r>
            <a:r>
              <a:rPr lang="en-US" sz="4000" dirty="0" err="1" smtClean="0"/>
              <a:t>Tota</a:t>
            </a:r>
            <a:r>
              <a:rPr lang="en-US" sz="4000" dirty="0" smtClean="0"/>
              <a:t>…</a:t>
            </a:r>
            <a:r>
              <a:rPr lang="en-US" sz="4000" dirty="0" err="1" smtClean="0"/>
              <a:t>Totalitainarin</a:t>
            </a:r>
            <a:r>
              <a:rPr lang="en-US" sz="4000" dirty="0" smtClean="0"/>
              <a:t>…Totalitarianism!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government that takes total, centralized, state control over every aspect of public and private life</a:t>
            </a:r>
          </a:p>
          <a:p>
            <a:r>
              <a:rPr lang="en-US" dirty="0" smtClean="0"/>
              <a:t>One charismatic leader (will never share power)</a:t>
            </a:r>
          </a:p>
          <a:p>
            <a:r>
              <a:rPr lang="en-US" dirty="0" smtClean="0"/>
              <a:t>Maintain control by:</a:t>
            </a:r>
          </a:p>
          <a:p>
            <a:pPr lvl="1"/>
            <a:r>
              <a:rPr lang="en-US" dirty="0" smtClean="0"/>
              <a:t>Police Terror</a:t>
            </a:r>
          </a:p>
          <a:p>
            <a:pPr lvl="2"/>
            <a:r>
              <a:rPr lang="en-US" dirty="0" smtClean="0"/>
              <a:t>Paranoia/informers</a:t>
            </a:r>
          </a:p>
          <a:p>
            <a:pPr lvl="2"/>
            <a:r>
              <a:rPr lang="en-US" dirty="0" smtClean="0"/>
              <a:t>Great Purge (8-13 million killed), Holocaust</a:t>
            </a:r>
          </a:p>
          <a:p>
            <a:pPr lvl="1"/>
            <a:r>
              <a:rPr lang="en-US" dirty="0" smtClean="0"/>
              <a:t>Indoctrination (instruction/education in government’s beliefs)</a:t>
            </a:r>
          </a:p>
          <a:p>
            <a:pPr lvl="2"/>
            <a:r>
              <a:rPr lang="en-US" dirty="0" smtClean="0"/>
              <a:t>Children taught from preschool</a:t>
            </a:r>
          </a:p>
          <a:p>
            <a:pPr lvl="2"/>
            <a:r>
              <a:rPr lang="en-US" dirty="0" smtClean="0"/>
              <a:t>Teach about ideals of communism/Nazism or face possible death/imprisonment</a:t>
            </a:r>
          </a:p>
          <a:p>
            <a:pPr lvl="1"/>
            <a:r>
              <a:rPr lang="en-US" dirty="0" smtClean="0"/>
              <a:t>Propaganda/Censorship/Alteration of History</a:t>
            </a:r>
          </a:p>
          <a:p>
            <a:pPr lvl="2"/>
            <a:r>
              <a:rPr lang="en-US" dirty="0" smtClean="0"/>
              <a:t>All media are censored or “repurposed”</a:t>
            </a:r>
          </a:p>
          <a:p>
            <a:pPr lvl="2"/>
            <a:r>
              <a:rPr lang="en-US" dirty="0" smtClean="0"/>
              <a:t>Propaganda used to “show positive models”, enforce “cult of personality”</a:t>
            </a:r>
          </a:p>
          <a:p>
            <a:pPr lvl="1"/>
            <a:r>
              <a:rPr lang="en-US" dirty="0" smtClean="0"/>
              <a:t>Religious/Ethnic Prosecution</a:t>
            </a:r>
          </a:p>
          <a:p>
            <a:pPr lvl="2"/>
            <a:r>
              <a:rPr lang="en-US" dirty="0" smtClean="0"/>
              <a:t>Advocate for atheism (Stalin)</a:t>
            </a:r>
          </a:p>
          <a:p>
            <a:pPr lvl="2"/>
            <a:r>
              <a:rPr lang="en-US" dirty="0" smtClean="0"/>
              <a:t>Destroyed religious buildings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Progress Leaves Individual Rights </a:t>
            </a:r>
            <a:r>
              <a:rPr lang="en-US" dirty="0" err="1" smtClean="0"/>
              <a:t>Stallin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Stalin’s total control gives him the ability to create:</a:t>
            </a:r>
          </a:p>
          <a:p>
            <a:pPr lvl="1"/>
            <a:r>
              <a:rPr lang="en-US" dirty="0" smtClean="0"/>
              <a:t>Command economy: all economic decisions made by government</a:t>
            </a:r>
          </a:p>
          <a:p>
            <a:pPr lvl="2"/>
            <a:r>
              <a:rPr lang="en-US" dirty="0" smtClean="0"/>
              <a:t>Creates high quotas to be met for steel, coal, oil, and electricity</a:t>
            </a:r>
          </a:p>
          <a:p>
            <a:pPr lvl="2"/>
            <a:r>
              <a:rPr lang="en-US" dirty="0" smtClean="0"/>
              <a:t>Falls short but makes leaps and bounds in production</a:t>
            </a:r>
          </a:p>
          <a:p>
            <a:pPr lvl="1"/>
            <a:r>
              <a:rPr lang="en-US" dirty="0" smtClean="0"/>
              <a:t>Agricultural Revolution</a:t>
            </a:r>
          </a:p>
          <a:p>
            <a:pPr lvl="2"/>
            <a:r>
              <a:rPr lang="en-US" dirty="0" smtClean="0"/>
              <a:t>Creates collective farms (government owned massive farms)</a:t>
            </a:r>
          </a:p>
          <a:p>
            <a:pPr lvl="2"/>
            <a:r>
              <a:rPr lang="en-US" dirty="0" smtClean="0"/>
              <a:t>Resistance to collective farms leads to 5-10 million peasant deaths</a:t>
            </a:r>
          </a:p>
          <a:p>
            <a:r>
              <a:rPr lang="en-US" dirty="0" smtClean="0"/>
              <a:t>Daily Life</a:t>
            </a:r>
          </a:p>
          <a:p>
            <a:pPr lvl="1"/>
            <a:r>
              <a:rPr lang="en-US" dirty="0" smtClean="0"/>
              <a:t>Better education, higher skills, extremely limited personal freedoms and consumer goods</a:t>
            </a:r>
          </a:p>
          <a:p>
            <a:pPr lvl="1"/>
            <a:r>
              <a:rPr lang="en-US" dirty="0" smtClean="0"/>
              <a:t>Women gain equal rights &amp; forced to join work force</a:t>
            </a:r>
          </a:p>
          <a:p>
            <a:pPr lvl="2"/>
            <a:r>
              <a:rPr lang="en-US" dirty="0" smtClean="0"/>
              <a:t>Get into engineering, science, medicine, and other new areas for women</a:t>
            </a:r>
          </a:p>
          <a:p>
            <a:pPr lvl="2"/>
            <a:r>
              <a:rPr lang="en-US" dirty="0" smtClean="0"/>
              <a:t>Motherhood considered patriotic and given government awards for having children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22400"/>
            <a:ext cx="8102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Lenin and Trotsky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Lenin Alone</a:t>
            </a:r>
            <a:endParaRPr lang="en-US" dirty="0"/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2625"/>
            <a:ext cx="811847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smtClean="0">
                <a:effectLst/>
                <a:latin typeface="Arial Black" pitchFamily="-65" charset="0"/>
                <a:ea typeface="Arial Black" pitchFamily="-65" charset="0"/>
                <a:cs typeface="Arial Black" pitchFamily="-65" charset="0"/>
              </a:rPr>
              <a:t>Voroshilov,Molotov, Stalin &amp; Yezhov 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5075"/>
            <a:ext cx="8610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smtClean="0">
                <a:effectLst/>
                <a:latin typeface="Arial Black" pitchFamily="-65" charset="0"/>
                <a:ea typeface="Arial Black" pitchFamily="-65" charset="0"/>
                <a:cs typeface="Arial Black" pitchFamily="-65" charset="0"/>
              </a:rPr>
              <a:t>Yezhov executed in Purge – leaves photo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2863"/>
            <a:ext cx="84582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dictator?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Ruler who assumes sole and absolute power of a government</a:t>
            </a:r>
          </a:p>
          <a:p>
            <a:r>
              <a:rPr lang="en-US" dirty="0" smtClean="0"/>
              <a:t>They are not restrained by any sort of legislative (law making) branch</a:t>
            </a:r>
          </a:p>
          <a:p>
            <a:r>
              <a:rPr lang="en-US" dirty="0" smtClean="0"/>
              <a:t>They can have complete control of the military</a:t>
            </a:r>
          </a:p>
          <a:p>
            <a:r>
              <a:rPr lang="en-US" dirty="0" smtClean="0"/>
              <a:t>Gained power partially due to weak democratic governments that grew after WWI</a:t>
            </a:r>
          </a:p>
          <a:p>
            <a:r>
              <a:rPr lang="en-US" dirty="0" smtClean="0"/>
              <a:t>Dictators may:</a:t>
            </a:r>
          </a:p>
          <a:p>
            <a:pPr lvl="1"/>
            <a:r>
              <a:rPr lang="en-US" dirty="0" smtClean="0"/>
              <a:t>Rule by decree (make decisions whenever they want)</a:t>
            </a:r>
          </a:p>
          <a:p>
            <a:pPr lvl="1"/>
            <a:r>
              <a:rPr lang="en-US" dirty="0" smtClean="0"/>
              <a:t>Suspend Elections and Civil Liberties</a:t>
            </a:r>
          </a:p>
          <a:p>
            <a:pPr lvl="1"/>
            <a:r>
              <a:rPr lang="en-US" dirty="0" smtClean="0"/>
              <a:t>Remove or persecute political opponents</a:t>
            </a:r>
          </a:p>
          <a:p>
            <a:pPr lvl="1"/>
            <a:r>
              <a:rPr lang="en-US" dirty="0" smtClean="0"/>
              <a:t>Maintain one single political party</a:t>
            </a:r>
          </a:p>
          <a:p>
            <a:pPr lvl="1"/>
            <a:r>
              <a:rPr lang="en-US" dirty="0" smtClean="0"/>
              <a:t>Create a Cult of Personality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7"/>
          <p:cNvGrpSpPr>
            <a:grpSpLocks noChangeAspect="1"/>
          </p:cNvGrpSpPr>
          <p:nvPr/>
        </p:nvGrpSpPr>
        <p:grpSpPr bwMode="auto">
          <a:xfrm>
            <a:off x="609600" y="127000"/>
            <a:ext cx="7772400" cy="6477000"/>
            <a:chOff x="1152" y="720"/>
            <a:chExt cx="3456" cy="2880"/>
          </a:xfrm>
        </p:grpSpPr>
        <p:sp>
          <p:nvSpPr>
            <p:cNvPr id="19464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52" y="720"/>
              <a:ext cx="3456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_s1028"/>
            <p:cNvSpPr>
              <a:spLocks noChangeArrowheads="1" noTextEdit="1"/>
            </p:cNvSpPr>
            <p:nvPr/>
          </p:nvSpPr>
          <p:spPr bwMode="auto">
            <a:xfrm>
              <a:off x="2340" y="1209"/>
              <a:ext cx="1080" cy="10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_s1029"/>
            <p:cNvSpPr>
              <a:spLocks noChangeArrowheads="1"/>
            </p:cNvSpPr>
            <p:nvPr/>
          </p:nvSpPr>
          <p:spPr bwMode="auto">
            <a:xfrm>
              <a:off x="2600" y="831"/>
              <a:ext cx="56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400" b="1"/>
                <a:t>Nazism</a:t>
              </a:r>
            </a:p>
          </p:txBody>
        </p:sp>
        <p:sp>
          <p:nvSpPr>
            <p:cNvPr id="19467" name="_s1030"/>
            <p:cNvSpPr>
              <a:spLocks noChangeArrowheads="1" noTextEdit="1"/>
            </p:cNvSpPr>
            <p:nvPr/>
          </p:nvSpPr>
          <p:spPr bwMode="auto">
            <a:xfrm>
              <a:off x="2695" y="1825"/>
              <a:ext cx="1080" cy="1080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_s1031"/>
            <p:cNvSpPr>
              <a:spLocks noChangeArrowheads="1"/>
            </p:cNvSpPr>
            <p:nvPr/>
          </p:nvSpPr>
          <p:spPr bwMode="auto">
            <a:xfrm>
              <a:off x="3797" y="2689"/>
              <a:ext cx="56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400" b="1"/>
                <a:t>Fascism</a:t>
              </a:r>
            </a:p>
          </p:txBody>
        </p:sp>
        <p:sp>
          <p:nvSpPr>
            <p:cNvPr id="19469" name="_s1032"/>
            <p:cNvSpPr>
              <a:spLocks noChangeArrowheads="1" noTextEdit="1"/>
            </p:cNvSpPr>
            <p:nvPr/>
          </p:nvSpPr>
          <p:spPr bwMode="auto">
            <a:xfrm>
              <a:off x="1984" y="1824"/>
              <a:ext cx="1080" cy="1080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_s1033"/>
            <p:cNvSpPr>
              <a:spLocks noChangeArrowheads="1"/>
            </p:cNvSpPr>
            <p:nvPr/>
          </p:nvSpPr>
          <p:spPr bwMode="auto">
            <a:xfrm>
              <a:off x="1402" y="2689"/>
              <a:ext cx="56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400" b="1"/>
                <a:t>Communism</a:t>
              </a:r>
            </a:p>
          </p:txBody>
        </p:sp>
      </p:grp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1143000" y="5638800"/>
            <a:ext cx="65532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1C1C1C"/>
                </a:solidFill>
              </a:rPr>
              <a:t>*These theories, specifically Communism and Fascism,  are completely different theories that are bitterly opposed; however they exhibit the same behaviour</a:t>
            </a:r>
          </a:p>
        </p:txBody>
      </p:sp>
      <p:pic>
        <p:nvPicPr>
          <p:cNvPr id="19460" name="Picture 16" descr="100px-Naziswasti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Hammer_sick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86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 descr="Fascist_Italy_fla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2971800" y="2895600"/>
            <a:ext cx="3733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1C1C1C"/>
                </a:solidFill>
              </a:rPr>
              <a:t>Totalitarianism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rkville.ss.yrdsb.edu.on.ca/politics/Political-Spectrum_M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8392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799" y="2267634"/>
            <a:ext cx="777081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With the PowerPoint provided, your task is to hunt for the answers to the following </a:t>
            </a:r>
            <a:r>
              <a:rPr lang="en-US" sz="4000" dirty="0" smtClean="0"/>
              <a:t>questions on </a:t>
            </a:r>
            <a:r>
              <a:rPr lang="en-US" sz="4000" b="1" dirty="0" smtClean="0">
                <a:hlinkClick r:id="rId2"/>
              </a:rPr>
              <a:t>this attachment</a:t>
            </a:r>
            <a:r>
              <a:rPr lang="en-US" sz="4000" dirty="0" smtClean="0"/>
              <a:t>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2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 rot="-4281">
            <a:off x="530225" y="227013"/>
            <a:ext cx="8077200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prstShdw prst="shdw13" dist="53882" dir="13500000">
                    <a:srgbClr val="868686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Communism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419600" y="1524000"/>
            <a:ext cx="4495800" cy="5181600"/>
          </a:xfrm>
          <a:prstGeom prst="wedgeRectCallout">
            <a:avLst>
              <a:gd name="adj1" fmla="val -66597"/>
              <a:gd name="adj2" fmla="val 11306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am Joseph Stalin, the leader of the Soviet Union from 1922-1953.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What is Communism?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LEFT WING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based on theory by Karl Marx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revolutionary idea of a political,  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economic and social system that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creates a “classless society”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state ownership and control of the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means of production (no private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ownership)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Soviet Communism or “Stalinism”,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was more of a totalitarian and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military state combined with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elements of communism </a:t>
            </a:r>
            <a:endParaRPr lang="en-GB" sz="2400" b="1" dirty="0">
              <a:solidFill>
                <a:srgbClr val="FF0000"/>
              </a:solidFill>
              <a:latin typeface="Comic Sans MS" pitchFamily="-65" charset="0"/>
            </a:endParaRPr>
          </a:p>
        </p:txBody>
      </p:sp>
      <p:pic>
        <p:nvPicPr>
          <p:cNvPr id="21508" name="Picture 12" descr="230px-Stalin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05000"/>
            <a:ext cx="3390900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 rot="-4281">
            <a:off x="530225" y="227013"/>
            <a:ext cx="80772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prstShdw prst="shdw13" dist="53882" dir="13500000">
                    <a:srgbClr val="868686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Fascism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3886200" y="1676400"/>
            <a:ext cx="4800600" cy="4114800"/>
          </a:xfrm>
          <a:prstGeom prst="wedgeRectCallout">
            <a:avLst>
              <a:gd name="adj1" fmla="val -61278"/>
              <a:gd name="adj2" fmla="val 29435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am Benito Mussolini the leader (Il Duce) of Italy from 1922 to 1943.</a:t>
            </a:r>
          </a:p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What is Fascism?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RIGHT WING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intense nationalism and elitism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totalitarian control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interests of the state more important than individual rights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maintain class system and private </a:t>
            </a:r>
            <a:r>
              <a:rPr lang="en-US" b="1" dirty="0" smtClean="0">
                <a:solidFill>
                  <a:srgbClr val="FF0000"/>
                </a:solidFill>
              </a:rPr>
              <a:t>ownership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 real defined theory or program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Colored uniforms, salutes, mass rallies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  <a:latin typeface="Comic Sans MS" pitchFamily="-65" charset="0"/>
            </a:endParaRPr>
          </a:p>
        </p:txBody>
      </p:sp>
      <p:pic>
        <p:nvPicPr>
          <p:cNvPr id="22532" name="Picture 18" descr="mussolini-clos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3108325" cy="441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3657600" y="5867400"/>
            <a:ext cx="52578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Interesting Fact: Fascism name was derived from the fasces, an ancient Roman symbol of authority consisting of a bundle of rods and an ax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  <p:bldP spid="3278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 b="1" u="sng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FASCISM</a:t>
            </a:r>
            <a:r>
              <a:rPr lang="en-GB" sz="18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– </a:t>
            </a:r>
            <a:endParaRPr lang="en-US" sz="1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>
                <a:ea typeface="ＭＳ Ｐゴシック" pitchFamily="-65" charset="-128"/>
                <a:cs typeface="ＭＳ Ｐゴシック" pitchFamily="-65" charset="-128"/>
              </a:rPr>
              <a:t>state supersedes citizen </a:t>
            </a:r>
            <a:endParaRPr lang="en-US" sz="1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emphasis on </a:t>
            </a:r>
            <a:r>
              <a:rPr lang="en-GB" sz="1800" b="1" i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militarism</a:t>
            </a:r>
            <a:endParaRPr lang="en-US" sz="1800" b="1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i="1" dirty="0">
                <a:ea typeface="ＭＳ Ｐゴシック" pitchFamily="-65" charset="-128"/>
                <a:cs typeface="ＭＳ Ｐゴシック" pitchFamily="-65" charset="-128"/>
              </a:rPr>
              <a:t>social contract </a:t>
            </a:r>
            <a:r>
              <a:rPr lang="en-GB" sz="1800" dirty="0">
                <a:ea typeface="ＭＳ Ｐゴシック" pitchFamily="-65" charset="-128"/>
                <a:cs typeface="ＭＳ Ｐゴシック" pitchFamily="-65" charset="-128"/>
              </a:rPr>
              <a:t>dissolved &amp; replaced by </a:t>
            </a:r>
            <a:r>
              <a:rPr lang="en-GB" sz="18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dictatorship </a:t>
            </a:r>
            <a:endParaRPr lang="en-US" sz="1800" b="1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EXTREME Nationalism </a:t>
            </a:r>
            <a:r>
              <a:rPr lang="en-GB" sz="1800" dirty="0">
                <a:ea typeface="ＭＳ Ｐゴシック" pitchFamily="-65" charset="-128"/>
                <a:cs typeface="ＭＳ Ｐゴシック" pitchFamily="-65" charset="-128"/>
              </a:rPr>
              <a:t>- appeal to emotions of </a:t>
            </a:r>
            <a:r>
              <a:rPr lang="en-GB" sz="1800" dirty="0" smtClean="0">
                <a:ea typeface="ＭＳ Ｐゴシック" pitchFamily="-65" charset="-128"/>
                <a:cs typeface="ＭＳ Ｐゴシック" pitchFamily="-65" charset="-128"/>
              </a:rPr>
              <a:t>population (</a:t>
            </a:r>
            <a:r>
              <a:rPr lang="en-GB" sz="1800" b="1" dirty="0" smtClean="0">
                <a:ea typeface="ＭＳ Ｐゴシック" pitchFamily="-65" charset="-128"/>
                <a:cs typeface="ＭＳ Ｐゴシック" pitchFamily="-65" charset="-128"/>
              </a:rPr>
              <a:t>NUREMBERG</a:t>
            </a:r>
            <a:r>
              <a:rPr lang="en-GB" sz="18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GB" sz="1800" b="1" dirty="0" smtClean="0">
                <a:ea typeface="ＭＳ Ｐゴシック" pitchFamily="-65" charset="-128"/>
                <a:cs typeface="ＭＳ Ｐゴシック" pitchFamily="-65" charset="-128"/>
              </a:rPr>
              <a:t>RALLIES</a:t>
            </a:r>
            <a:r>
              <a:rPr lang="en-GB" sz="1800" dirty="0" smtClean="0">
                <a:ea typeface="ＭＳ Ｐゴシック" pitchFamily="-65" charset="-128"/>
                <a:cs typeface="ＭＳ Ｐゴシック" pitchFamily="-65" charset="-128"/>
              </a:rPr>
              <a:t>)</a:t>
            </a:r>
            <a:endParaRPr lang="en-US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9222" name="Picture 6" descr="orange-HJ_Nurember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0"/>
            <a:ext cx="456882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gfa_nbg_r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95688"/>
            <a:ext cx="44958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Nuremberg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76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5973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ea typeface="ＭＳ Ｐゴシック" pitchFamily="-65" charset="-128"/>
                <a:cs typeface="ＭＳ Ｐゴシック" pitchFamily="-65" charset="-128"/>
              </a:rPr>
              <a:t>NAZISM for ex. Put emphasis on racism/anti- Semitism absent in Italy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ea typeface="ＭＳ Ｐゴシック" pitchFamily="-65" charset="-128"/>
                <a:cs typeface="ＭＳ Ｐゴシック" pitchFamily="-65" charset="-128"/>
              </a:rPr>
              <a:t>At least initially</a:t>
            </a: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…. Hitler would pressure Mussolini into passing discrimination in the form of the Race Manifesto (protested by most Italians and Pope)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Imperialism/conquest – </a:t>
            </a:r>
            <a:r>
              <a:rPr lang="en-GB" sz="2000" dirty="0">
                <a:ea typeface="ＭＳ Ｐゴシック" pitchFamily="-65" charset="-128"/>
                <a:cs typeface="ＭＳ Ｐゴシック" pitchFamily="-65" charset="-128"/>
              </a:rPr>
              <a:t> to glorify nation &amp; to express cultural superiority </a:t>
            </a:r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EX: Italian invasion of Ethiopia </a:t>
            </a:r>
            <a:endParaRPr lang="en-US" sz="2000" b="1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Annexing territories based on cultural connection</a:t>
            </a:r>
            <a:endParaRPr lang="en-US" sz="2000" b="1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Hitler in Sudetenland &amp; Austria</a:t>
            </a:r>
            <a:endParaRPr lang="en-US" sz="2000" b="1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6390" name="Picture 6" descr="besetztes5_2lebensra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4800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 rot="-4281">
            <a:off x="531813" y="225425"/>
            <a:ext cx="8077200" cy="289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prstShdw prst="shdw13" dist="53882" dir="13500000">
                    <a:srgbClr val="868686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Nazism</a:t>
            </a:r>
          </a:p>
          <a:p>
            <a:pPr algn="ctr"/>
            <a:endParaRPr lang="en-US" sz="3600" kern="10">
              <a:ln w="571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prstShdw prst="shdw13" dist="53882" dir="13500000">
                  <a:srgbClr val="868686">
                    <a:alpha val="74997"/>
                  </a:srgbClr>
                </a:prst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038600" y="1600200"/>
            <a:ext cx="4953000" cy="4876800"/>
          </a:xfrm>
          <a:prstGeom prst="wedgeRectCallout">
            <a:avLst>
              <a:gd name="adj1" fmla="val -56088"/>
              <a:gd name="adj2" fmla="val 1463"/>
            </a:avLst>
          </a:prstGeom>
          <a:solidFill>
            <a:schemeClr val="tx1"/>
          </a:solidFill>
          <a:ln w="762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am Adolf Hitler the leader (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Fuhrer) or dictator of Germany from 1933 to 1945.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What is Nazism?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extremely fascist , nationalistic and totalitarian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based on beliefs of the National Socialist German Workers Party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belief in the racial superiority of the Aryan, the “master race”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 belief that all Germans should have “lebensraum” or living space in Europe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Violent hatred towards Jews and blamed Germany’s problems on them</a:t>
            </a:r>
          </a:p>
        </p:txBody>
      </p:sp>
      <p:pic>
        <p:nvPicPr>
          <p:cNvPr id="23556" name="Picture 14" descr="hit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3262313" cy="4876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 of Personality?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236"/>
            <a:ext cx="3088701" cy="4885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54" y="1972236"/>
            <a:ext cx="3362246" cy="4885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8701" y="1972236"/>
            <a:ext cx="26930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Individual uses mass media to create idealized &amp; heroic public image, often through unquestioning flattery and praise.</a:t>
            </a:r>
          </a:p>
        </p:txBody>
      </p:sp>
      <p:pic>
        <p:nvPicPr>
          <p:cNvPr id="9" name="Picture 9" descr="grp2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8701" y="4038600"/>
            <a:ext cx="2352997" cy="281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Players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695" y="1346200"/>
            <a:ext cx="1889306" cy="2180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78300"/>
            <a:ext cx="1982474" cy="267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46200"/>
            <a:ext cx="2794000" cy="439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40400"/>
            <a:ext cx="3174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Japan’s</a:t>
            </a:r>
          </a:p>
          <a:p>
            <a:pPr algn="ctr"/>
            <a:r>
              <a:rPr lang="en-US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Emperor Hirohito</a:t>
            </a:r>
            <a:endParaRPr lang="en-US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4999" y="3619500"/>
            <a:ext cx="24968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Soviet Union’s</a:t>
            </a:r>
          </a:p>
          <a:p>
            <a:pPr algn="ctr"/>
            <a:r>
              <a:rPr lang="en-US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Joseph Stalin</a:t>
            </a:r>
            <a:endParaRPr lang="en-US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897" y="1104900"/>
            <a:ext cx="3386328" cy="2514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58540" y="3676134"/>
            <a:ext cx="26212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Germany’s Adolf Hitler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69155" y="5094069"/>
            <a:ext cx="1774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Italy’s </a:t>
            </a:r>
          </a:p>
          <a:p>
            <a:pPr algn="ctr"/>
            <a:r>
              <a:rPr lang="en-US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BenitoMusolini</a:t>
            </a:r>
            <a:endParaRPr lang="en-US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457200" y="533400"/>
            <a:ext cx="2743200" cy="1981200"/>
          </a:xfrm>
          <a:prstGeom prst="rightArrowCallout">
            <a:avLst>
              <a:gd name="adj1" fmla="val 25000"/>
              <a:gd name="adj2" fmla="val 33495"/>
              <a:gd name="adj3" fmla="val 23077"/>
              <a:gd name="adj4" fmla="val 72426"/>
            </a:avLst>
          </a:prstGeom>
          <a:solidFill>
            <a:srgbClr val="F8F8F8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GB" sz="2000" dirty="0">
                <a:solidFill>
                  <a:schemeClr val="bg2"/>
                </a:solidFill>
                <a:latin typeface="Times New Roman" pitchFamily="-107" charset="0"/>
              </a:rPr>
              <a:t/>
            </a:r>
            <a:br>
              <a:rPr lang="en-GB" sz="2000" dirty="0">
                <a:solidFill>
                  <a:schemeClr val="bg2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Treaty of Versailles</a:t>
            </a:r>
          </a:p>
          <a:p>
            <a:pPr eaLnBrk="1" hangingPunct="1"/>
            <a:endParaRPr lang="en-GB" sz="2400" b="1" dirty="0">
              <a:solidFill>
                <a:schemeClr val="bg2"/>
              </a:solidFill>
              <a:latin typeface="Times New Roman" pitchFamily="-107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429000" y="457200"/>
            <a:ext cx="3276600" cy="1981200"/>
          </a:xfrm>
          <a:prstGeom prst="rightArrowCallout">
            <a:avLst>
              <a:gd name="adj1" fmla="val 25000"/>
              <a:gd name="adj2" fmla="val 31810"/>
              <a:gd name="adj3" fmla="val 27564"/>
              <a:gd name="adj4" fmla="val 64704"/>
            </a:avLst>
          </a:prstGeom>
          <a:solidFill>
            <a:srgbClr val="F8F8F8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   Black Tuesday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           1929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- </a:t>
            </a:r>
            <a:r>
              <a:rPr lang="en-GB" sz="1400" dirty="0">
                <a:solidFill>
                  <a:srgbClr val="FF0000"/>
                </a:solidFill>
                <a:latin typeface="Times New Roman" pitchFamily="-107" charset="0"/>
              </a:rPr>
              <a:t>stock market crashes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858000" y="762000"/>
            <a:ext cx="1981200" cy="3276600"/>
          </a:xfrm>
          <a:prstGeom prst="downArrowCallout">
            <a:avLst>
              <a:gd name="adj1" fmla="val 25000"/>
              <a:gd name="adj2" fmla="val 25000"/>
              <a:gd name="adj3" fmla="val 27564"/>
              <a:gd name="adj4" fmla="val 60731"/>
            </a:avLst>
          </a:prstGeom>
          <a:solidFill>
            <a:srgbClr val="F8F8F8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Great Depression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during 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1930s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2438400" y="4191000"/>
            <a:ext cx="6324600" cy="2286000"/>
          </a:xfrm>
          <a:prstGeom prst="leftArrowCallout">
            <a:avLst>
              <a:gd name="adj1" fmla="val 25000"/>
              <a:gd name="adj2" fmla="val 25000"/>
              <a:gd name="adj3" fmla="val 46111"/>
              <a:gd name="adj4" fmla="val 60472"/>
            </a:avLst>
          </a:prstGeom>
          <a:solidFill>
            <a:srgbClr val="F8F8F8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Increasing influence of new 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political parties that emphasize 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state control</a:t>
            </a:r>
            <a:b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2000" dirty="0">
                <a:solidFill>
                  <a:srgbClr val="FF0000"/>
                </a:solidFill>
                <a:latin typeface="Times New Roman" pitchFamily="-107" charset="0"/>
              </a:rPr>
              <a:t>-</a:t>
            </a:r>
            <a:r>
              <a:rPr lang="en-GB" sz="1400" dirty="0">
                <a:solidFill>
                  <a:srgbClr val="FF0000"/>
                </a:solidFill>
                <a:latin typeface="Times New Roman" pitchFamily="-107" charset="0"/>
              </a:rPr>
              <a:t>For example:  Communism, </a:t>
            </a:r>
            <a:br>
              <a:rPr lang="en-GB" sz="1400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sz="1400" dirty="0">
                <a:solidFill>
                  <a:srgbClr val="FF0000"/>
                </a:solidFill>
                <a:latin typeface="Times New Roman" pitchFamily="-107" charset="0"/>
              </a:rPr>
              <a:t>Nazism, Fascism 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85800" y="4572000"/>
            <a:ext cx="1600200" cy="1905000"/>
          </a:xfrm>
          <a:prstGeom prst="upArrowCallout">
            <a:avLst>
              <a:gd name="adj1" fmla="val 25000"/>
              <a:gd name="adj2" fmla="val 25000"/>
              <a:gd name="adj3" fmla="val 19841"/>
              <a:gd name="adj4" fmla="val 66667"/>
            </a:avLst>
          </a:prstGeom>
          <a:solidFill>
            <a:srgbClr val="F8F8F8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-107" charset="0"/>
              </a:rPr>
              <a:t>Total Control</a:t>
            </a:r>
            <a:br>
              <a:rPr lang="en-GB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b="1" dirty="0">
                <a:solidFill>
                  <a:srgbClr val="FF0000"/>
                </a:solidFill>
                <a:latin typeface="Times New Roman" pitchFamily="-107" charset="0"/>
              </a:rPr>
              <a:t>of State by a</a:t>
            </a:r>
            <a:br>
              <a:rPr lang="en-GB" b="1" dirty="0">
                <a:solidFill>
                  <a:srgbClr val="FF0000"/>
                </a:solidFill>
                <a:latin typeface="Times New Roman" pitchFamily="-107" charset="0"/>
              </a:rPr>
            </a:br>
            <a:r>
              <a:rPr lang="en-GB" b="1" dirty="0">
                <a:solidFill>
                  <a:srgbClr val="FF0000"/>
                </a:solidFill>
                <a:latin typeface="Times New Roman" pitchFamily="-107" charset="0"/>
              </a:rPr>
              <a:t>Dictator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38862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Totalitarianism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 autoUpdateAnimBg="0"/>
      <p:bldP spid="37892" grpId="0" animBg="1" autoUpdateAnimBg="0"/>
      <p:bldP spid="37893" grpId="0" animBg="1" autoUpdateAnimBg="0"/>
      <p:bldP spid="37895" grpId="0" animBg="1" autoUpdateAnimBg="0"/>
      <p:bldP spid="37897" grpId="0" animBg="1" autoUpdateAnimBg="0"/>
      <p:bldP spid="378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066800" y="441325"/>
            <a:ext cx="7924800" cy="731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dirty="0">
                <a:solidFill>
                  <a:srgbClr val="D80000"/>
                </a:solidFill>
                <a:latin typeface="Arial Black" pitchFamily="-111" charset="0"/>
                <a:ea typeface="Arial Black" pitchFamily="-111" charset="0"/>
                <a:cs typeface="Arial Black" pitchFamily="-111" charset="0"/>
              </a:rPr>
              <a:t>Manchurian Crisis, 1931</a:t>
            </a:r>
          </a:p>
        </p:txBody>
      </p:sp>
      <p:pic>
        <p:nvPicPr>
          <p:cNvPr id="30723" name="Picture 3" descr="Japanese Invasion of Manchuria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057400" y="1524000"/>
            <a:ext cx="6019800" cy="460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dirty="0">
                <a:solidFill>
                  <a:srgbClr val="D80000"/>
                </a:solidFill>
                <a:latin typeface="Arial Black"/>
                <a:cs typeface="Arial Black"/>
              </a:rPr>
              <a:t>Japan Invades Manchuria, 1931</a:t>
            </a:r>
          </a:p>
        </p:txBody>
      </p:sp>
      <p:pic>
        <p:nvPicPr>
          <p:cNvPr id="31747" name="Picture 4" descr="pol_cartoon-Japan &amp; Manchuria-193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609600" y="1520825"/>
            <a:ext cx="7950200" cy="533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Dictator’s </a:t>
            </a:r>
            <a:r>
              <a:rPr lang="en-US" dirty="0" err="1" smtClean="0"/>
              <a:t>i.W.A.N.D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Dictators= The Rise of </a:t>
            </a:r>
            <a:r>
              <a:rPr lang="en-US" b="1" dirty="0" smtClean="0"/>
              <a:t>ABSOLUTE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Absolute control of a government and military</a:t>
            </a:r>
          </a:p>
          <a:p>
            <a:r>
              <a:rPr lang="en-US" b="1" dirty="0" smtClean="0"/>
              <a:t>I= </a:t>
            </a:r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The lasting legacy of Imperialism will come back for another round</a:t>
            </a:r>
          </a:p>
          <a:p>
            <a:r>
              <a:rPr lang="en-US" b="1" dirty="0" smtClean="0"/>
              <a:t>W</a:t>
            </a:r>
            <a:r>
              <a:rPr lang="en-US" dirty="0" smtClean="0"/>
              <a:t>= World War I</a:t>
            </a:r>
          </a:p>
          <a:p>
            <a:pPr lvl="1"/>
            <a:r>
              <a:rPr lang="en-US" dirty="0" smtClean="0"/>
              <a:t>The resulting Isolationism and Consequences of the Peace Treaty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= Appeasement</a:t>
            </a:r>
          </a:p>
          <a:p>
            <a:pPr lvl="1"/>
            <a:r>
              <a:rPr lang="en-US" dirty="0" smtClean="0"/>
              <a:t>Settling quarrels through negotiation and compromise to avoid conflict</a:t>
            </a:r>
          </a:p>
          <a:p>
            <a:r>
              <a:rPr lang="en-US" b="1" dirty="0" smtClean="0"/>
              <a:t>N</a:t>
            </a:r>
            <a:r>
              <a:rPr lang="en-US" dirty="0" smtClean="0"/>
              <a:t>= Nationalism</a:t>
            </a:r>
          </a:p>
          <a:p>
            <a:pPr lvl="1"/>
            <a:r>
              <a:rPr lang="en-US" dirty="0" smtClean="0"/>
              <a:t>Extreme pride in national identity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= The Depression</a:t>
            </a:r>
          </a:p>
          <a:p>
            <a:pPr lvl="1"/>
            <a:r>
              <a:rPr lang="en-US" dirty="0" smtClean="0"/>
              <a:t>The economic troubles facing the world in the 1930’s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311150"/>
            <a:ext cx="5842000" cy="6235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110148">
            <a:off x="40468" y="866556"/>
            <a:ext cx="52530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do you notice </a:t>
            </a:r>
          </a:p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about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japan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2203957">
            <a:off x="3703276" y="2166880"/>
            <a:ext cx="1562785" cy="555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Left Arrow 5"/>
          <p:cNvSpPr/>
          <p:nvPr/>
        </p:nvSpPr>
        <p:spPr>
          <a:xfrm>
            <a:off x="6689595" y="3134196"/>
            <a:ext cx="1606810" cy="801849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Down Arrow 6"/>
          <p:cNvSpPr/>
          <p:nvPr/>
        </p:nvSpPr>
        <p:spPr>
          <a:xfrm>
            <a:off x="6490328" y="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 Arrow 7"/>
          <p:cNvSpPr/>
          <p:nvPr/>
        </p:nvSpPr>
        <p:spPr>
          <a:xfrm>
            <a:off x="4983827" y="5135937"/>
            <a:ext cx="293069" cy="1280275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ight Arrow 8"/>
          <p:cNvSpPr/>
          <p:nvPr/>
        </p:nvSpPr>
        <p:spPr>
          <a:xfrm>
            <a:off x="457200" y="5131352"/>
            <a:ext cx="1702323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9200" y="1943100"/>
            <a:ext cx="3427413" cy="4457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Born: April 20, 1889</a:t>
            </a:r>
          </a:p>
          <a:p>
            <a:r>
              <a:rPr lang="en-US" dirty="0" smtClean="0"/>
              <a:t>Home country: Austria-Hungary</a:t>
            </a:r>
          </a:p>
          <a:p>
            <a:r>
              <a:rPr lang="en-US" dirty="0" smtClean="0"/>
              <a:t>Notable background: </a:t>
            </a:r>
          </a:p>
          <a:p>
            <a:pPr lvl="1"/>
            <a:r>
              <a:rPr lang="en-US" dirty="0" smtClean="0"/>
              <a:t>Artist</a:t>
            </a:r>
          </a:p>
          <a:p>
            <a:pPr lvl="1"/>
            <a:r>
              <a:rPr lang="en-US" dirty="0" smtClean="0"/>
              <a:t>WWI Veteran, wounded twice</a:t>
            </a:r>
          </a:p>
          <a:p>
            <a:pPr lvl="2"/>
            <a:r>
              <a:rPr lang="en-US" dirty="0" smtClean="0"/>
              <a:t>(his second wound may have altered his sanity)</a:t>
            </a:r>
          </a:p>
          <a:p>
            <a:pPr lvl="1"/>
            <a:r>
              <a:rPr lang="en-US" dirty="0" smtClean="0"/>
              <a:t>Gained German Citizenship in 1932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4155948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34" b="-157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Gifted Speaker</a:t>
            </a:r>
          </a:p>
          <a:p>
            <a:r>
              <a:rPr lang="en-US" dirty="0" smtClean="0"/>
              <a:t>Gained power through the rise of the National Socialist German Workers’ Party</a:t>
            </a:r>
          </a:p>
          <a:p>
            <a:r>
              <a:rPr lang="en-US" dirty="0" smtClean="0"/>
              <a:t>Attempted to seize power by force, fails</a:t>
            </a:r>
          </a:p>
          <a:p>
            <a:r>
              <a:rPr lang="en-US" dirty="0" smtClean="0"/>
              <a:t>Writes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i="1" dirty="0" smtClean="0"/>
              <a:t> </a:t>
            </a:r>
            <a:r>
              <a:rPr lang="en-US" dirty="0" smtClean="0"/>
              <a:t>(My Struggle) in prison</a:t>
            </a:r>
            <a:endParaRPr lang="en-US" dirty="0"/>
          </a:p>
        </p:txBody>
      </p:sp>
      <p:pic>
        <p:nvPicPr>
          <p:cNvPr id="8" name="hitlerspeech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2819401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Political…Political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 Struggle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Looking to unify all Germans under one government</a:t>
            </a:r>
          </a:p>
          <a:p>
            <a:r>
              <a:rPr lang="en-US" dirty="0" smtClean="0"/>
              <a:t>Believed in a superior race called “Aryans” and the inferiority of a multitude of other races</a:t>
            </a:r>
          </a:p>
          <a:p>
            <a:r>
              <a:rPr lang="en-US" dirty="0" smtClean="0"/>
              <a:t>Needs more space!</a:t>
            </a:r>
          </a:p>
          <a:p>
            <a:r>
              <a:rPr lang="en-US" dirty="0" smtClean="0"/>
              <a:t>Blamed Jews for many of the world’s problems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His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Rather than using force, he uses politics</a:t>
            </a:r>
          </a:p>
          <a:p>
            <a:r>
              <a:rPr lang="en-US" dirty="0" smtClean="0"/>
              <a:t>Nazis gain tremendous political power in Germany</a:t>
            </a:r>
          </a:p>
          <a:p>
            <a:r>
              <a:rPr lang="en-US" dirty="0" smtClean="0"/>
              <a:t>Gets appointed prime minister and eventually was given dictatorial power, voted in as president, and gave himself his own title: “</a:t>
            </a:r>
            <a:r>
              <a:rPr lang="en-US" dirty="0" err="1" smtClean="0"/>
              <a:t>Der</a:t>
            </a:r>
            <a:r>
              <a:rPr lang="en-US" dirty="0" smtClean="0"/>
              <a:t> Fuhrer”: The Leader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Hitler Comes to Power Legally … Sort of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Hitler’s party wins largest amount of seats in cabinet but not a true majority –  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Hitler has current President Hindenburg to make Hitler chancellor in January 1933 as leader of coalition government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US" sz="2000" b="1" i="1" dirty="0">
                <a:ea typeface="ＭＳ Ｐゴシック" pitchFamily="-65" charset="-128"/>
                <a:cs typeface="ＭＳ Ｐゴシック" pitchFamily="-65" charset="-128"/>
              </a:rPr>
              <a:t>REICHSTAG</a:t>
            </a:r>
          </a:p>
          <a:p>
            <a:pPr eaLnBrk="1" hangingPunct="1"/>
            <a:r>
              <a:rPr lang="en-US" sz="2000" b="1" dirty="0">
                <a:ea typeface="ＭＳ Ｐゴシック" pitchFamily="-65" charset="-128"/>
                <a:cs typeface="ＭＳ Ｐゴシック" pitchFamily="-65" charset="-128"/>
              </a:rPr>
              <a:t> Fire – blamed on Communists</a:t>
            </a:r>
          </a:p>
          <a:p>
            <a:pPr eaLnBrk="1" hangingPunct="1"/>
            <a:r>
              <a:rPr lang="en-US" sz="2000" b="1" dirty="0">
                <a:ea typeface="ＭＳ Ｐゴシック" pitchFamily="-65" charset="-128"/>
                <a:cs typeface="ＭＳ Ｐゴシック" pitchFamily="-65" charset="-128"/>
              </a:rPr>
              <a:t>FIRE in February 1933</a:t>
            </a:r>
          </a:p>
          <a:p>
            <a:pPr eaLnBrk="1" hangingPunct="1"/>
            <a:endParaRPr lang="en-US" sz="2000" b="1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sz="2000" b="1" dirty="0">
                <a:ea typeface="ＭＳ Ｐゴシック" pitchFamily="-65" charset="-128"/>
                <a:cs typeface="ＭＳ Ｐゴシック" pitchFamily="-65" charset="-128"/>
              </a:rPr>
              <a:t>Fear… leads to Hitler 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000" b="1" dirty="0">
                <a:ea typeface="ＭＳ Ｐゴシック" pitchFamily="-65" charset="-128"/>
                <a:cs typeface="ＭＳ Ｐゴシック" pitchFamily="-65" charset="-128"/>
              </a:rPr>
              <a:t>gaining more power</a:t>
            </a:r>
          </a:p>
          <a:p>
            <a:pPr eaLnBrk="1" hangingPunct="1"/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8132" name="Picture 4" descr="reichstag_bld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22725" y="0"/>
            <a:ext cx="512127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0" y="304800"/>
            <a:ext cx="4495800" cy="6126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smtClean="0">
                <a:ea typeface="ＭＳ Ｐゴシック" pitchFamily="-65" charset="-128"/>
                <a:cs typeface="ＭＳ Ｐゴシック" pitchFamily="-65" charset="-128"/>
              </a:rPr>
              <a:t>POTSDAM Church – HINDENBURG &amp; Hitler</a:t>
            </a:r>
          </a:p>
          <a:p>
            <a:pPr eaLnBrk="1" hangingPunct="1"/>
            <a:r>
              <a:rPr lang="en-US" sz="2800" b="1" smtClean="0">
                <a:ea typeface="ＭＳ Ｐゴシック" pitchFamily="-65" charset="-128"/>
                <a:cs typeface="ＭＳ Ｐゴシック" pitchFamily="-65" charset="-128"/>
              </a:rPr>
              <a:t>1933 – THIRD REICH…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Mar 21, 1933 – staged photo Former President Hindenburg &amp; Hitler (after Hitler had won  in Mar 5 elections) –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Potsdam church – where Prussian kings had been crowned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Hitler chancellor as of Jan. but wanted full majority</a:t>
            </a:r>
          </a:p>
        </p:txBody>
      </p:sp>
      <p:pic>
        <p:nvPicPr>
          <p:cNvPr id="48135" name="Picture 7" descr="AH_und_Hindenbur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68838" y="0"/>
            <a:ext cx="4475162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0" y="304800"/>
            <a:ext cx="4495800" cy="6126163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pitchFamily="-65" charset="-128"/>
                <a:cs typeface="ＭＳ Ｐゴシック" pitchFamily="-65" charset="-128"/>
              </a:rPr>
              <a:t>DAY OF POTSDAM – HINDENBURG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PHOTO:  Hindenburg in full uniform (= mil. tradition)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Hitler in civilian clothes and slightly bowing (thus not  military coup)	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ea typeface="ＭＳ Ｐゴシック" pitchFamily="-65" charset="-128"/>
                <a:cs typeface="ＭＳ Ｐゴシック" pitchFamily="-65" charset="-128"/>
              </a:rPr>
              <a:t>Goebbels (propaganda </a:t>
            </a:r>
            <a:r>
              <a:rPr lang="en-US" sz="2400" b="1" u="sng" smtClean="0">
                <a:solidFill>
                  <a:srgbClr val="FF3300"/>
                </a:solidFill>
                <a:ea typeface="ＭＳ Ｐゴシック" pitchFamily="-65" charset="-128"/>
                <a:cs typeface="ＭＳ Ｐゴシック" pitchFamily="-65" charset="-128"/>
              </a:rPr>
              <a:t>minister</a:t>
            </a:r>
            <a:r>
              <a:rPr lang="en-US" sz="2400" b="1" smtClean="0">
                <a:solidFill>
                  <a:srgbClr val="FF3300"/>
                </a:solidFill>
                <a:ea typeface="ＭＳ Ｐゴシック" pitchFamily="-65" charset="-128"/>
                <a:cs typeface="ＭＳ Ｐゴシック" pitchFamily="-65" charset="-128"/>
              </a:rPr>
              <a:t>)</a:t>
            </a:r>
            <a:r>
              <a:rPr lang="en-US" sz="2400" b="1" smtClean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wanted to create continuity &amp; more support – fact that all this was in a church further legitimated it – </a:t>
            </a:r>
            <a:endParaRPr lang="en-US" sz="28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8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8135" name="Picture 7" descr="AH_und_Hindenbur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0"/>
            <a:ext cx="4225925" cy="6477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0" y="304800"/>
            <a:ext cx="4495800" cy="6126163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pitchFamily="-65" charset="-128"/>
                <a:cs typeface="ＭＳ Ｐゴシック" pitchFamily="-65" charset="-128"/>
              </a:rPr>
              <a:t>DAY OF POTSDAM – HINDENBURG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PHOTO:  image showed army was ready to accept Hitler – army was what worried him  most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So given symbolism, little resistance – </a:t>
            </a:r>
            <a:r>
              <a:rPr lang="en-US" sz="2400" b="1" u="sng" smtClean="0"/>
              <a:t>legitimacy instead of a revolution!</a:t>
            </a:r>
          </a:p>
          <a:p>
            <a:pPr eaLnBrk="1" hangingPunct="1"/>
            <a:endParaRPr lang="en-US" sz="28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sz="28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8135" name="Picture 7" descr="AH_und_Hindenbur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0"/>
            <a:ext cx="4225925" cy="6477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514600" cy="762000"/>
          </a:xfrm>
        </p:spPr>
        <p:txBody>
          <a:bodyPr/>
          <a:lstStyle/>
          <a:p>
            <a:pPr eaLnBrk="1" hangingPunct="1"/>
            <a:r>
              <a:rPr lang="en-US" sz="6000">
                <a:ea typeface="ＭＳ Ｐゴシック" pitchFamily="-65" charset="-128"/>
                <a:cs typeface="ＭＳ Ｐゴシック" pitchFamily="-65" charset="-128"/>
              </a:rPr>
              <a:t>1935</a:t>
            </a: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5029200" cy="4495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Hitler denounces Versailles Treaty disarmament clauses</a:t>
            </a:r>
          </a:p>
          <a:p>
            <a:pPr eaLnBrk="1" hangingPunct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Begins open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rearmament</a:t>
            </a:r>
          </a:p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Takes control over economy:</a:t>
            </a:r>
          </a:p>
          <a:p>
            <a:pPr lvl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Bans strikes, labor unions, takes control of labor</a:t>
            </a:r>
          </a:p>
          <a:p>
            <a:pPr lvl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Puts millions of Germans to work building highways, weapons, and serving in the military</a:t>
            </a:r>
          </a:p>
          <a:p>
            <a:pPr lvl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Effectively almost ends unemployment and massively boosts economy</a:t>
            </a:r>
          </a:p>
          <a:p>
            <a:pPr lvl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Uses Jews and communists as Scapegoats for most of Germany’s problems</a:t>
            </a:r>
          </a:p>
          <a:p>
            <a:pPr lvl="2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Pass Nuremberg laws which strip Jews of their most basic of rights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Picture 4" descr="1935 Nazi poster"/>
          <p:cNvSpPr>
            <a:spLocks noChangeAspect="1" noChangeArrowheads="1"/>
          </p:cNvSpPr>
          <p:nvPr/>
        </p:nvSpPr>
        <p:spPr bwMode="auto">
          <a:xfrm>
            <a:off x="4038600" y="228600"/>
            <a:ext cx="4114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300" y="685800"/>
            <a:ext cx="4330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I=Imperialism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Japanese people blame government for Depression, give support and control to Military</a:t>
            </a:r>
          </a:p>
          <a:p>
            <a:pPr lvl="1"/>
            <a:r>
              <a:rPr lang="en-US" dirty="0" smtClean="0"/>
              <a:t>Military places emperor Hirohito as the head of state power</a:t>
            </a:r>
          </a:p>
          <a:p>
            <a:pPr lvl="1"/>
            <a:r>
              <a:rPr lang="en-US" dirty="0" smtClean="0"/>
              <a:t>Extremely nationalist country</a:t>
            </a:r>
          </a:p>
          <a:p>
            <a:pPr lvl="1"/>
            <a:r>
              <a:rPr lang="en-US" dirty="0" smtClean="0"/>
              <a:t>Decide to solve economic problems through expansion</a:t>
            </a:r>
          </a:p>
          <a:p>
            <a:r>
              <a:rPr lang="en-US" dirty="0" smtClean="0"/>
              <a:t>1931: Japanese Army takes Manchuria (despite protests by Japanese govt.)</a:t>
            </a:r>
          </a:p>
          <a:p>
            <a:pPr lvl="1"/>
            <a:r>
              <a:rPr lang="en-US" dirty="0" smtClean="0"/>
              <a:t>Area rich in Iron and Coal</a:t>
            </a:r>
          </a:p>
          <a:p>
            <a:pPr lvl="1"/>
            <a:r>
              <a:rPr lang="en-US" dirty="0" smtClean="0"/>
              <a:t>Army sets up puppet govt. </a:t>
            </a:r>
          </a:p>
          <a:p>
            <a:pPr lvl="1"/>
            <a:r>
              <a:rPr lang="en-US" dirty="0" smtClean="0"/>
              <a:t>DIRECT CHALLENGE TO League of Nations – who protests</a:t>
            </a:r>
          </a:p>
          <a:p>
            <a:pPr lvl="1"/>
            <a:r>
              <a:rPr lang="en-US" dirty="0" smtClean="0"/>
              <a:t>Japan ignores protests</a:t>
            </a:r>
          </a:p>
        </p:txBody>
      </p:sp>
      <p:sp>
        <p:nvSpPr>
          <p:cNvPr id="29700" name="Picture 4" descr="1935 Nazi poster"/>
          <p:cNvSpPr>
            <a:spLocks noChangeAspect="1" noChangeArrowheads="1"/>
          </p:cNvSpPr>
          <p:nvPr/>
        </p:nvSpPr>
        <p:spPr bwMode="auto">
          <a:xfrm>
            <a:off x="4038600" y="228600"/>
            <a:ext cx="4114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Defying Authority, Appeasing the Aggressive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Hitler openly defies the Treaty of Versailles </a:t>
            </a:r>
          </a:p>
          <a:p>
            <a:pPr lvl="1"/>
            <a:r>
              <a:rPr lang="en-US" dirty="0" err="1" smtClean="0"/>
              <a:t>ToV</a:t>
            </a:r>
            <a:r>
              <a:rPr lang="en-US" dirty="0" smtClean="0"/>
              <a:t> said…</a:t>
            </a:r>
          </a:p>
          <a:p>
            <a:pPr lvl="2"/>
            <a:r>
              <a:rPr lang="en-US" dirty="0" smtClean="0"/>
              <a:t>Limited Military</a:t>
            </a:r>
          </a:p>
          <a:p>
            <a:pPr lvl="2"/>
            <a:r>
              <a:rPr lang="en-US" dirty="0" smtClean="0"/>
              <a:t>Reparations</a:t>
            </a:r>
          </a:p>
          <a:p>
            <a:pPr lvl="2"/>
            <a:r>
              <a:rPr lang="en-US" dirty="0" smtClean="0"/>
              <a:t>Give up land</a:t>
            </a:r>
          </a:p>
          <a:p>
            <a:r>
              <a:rPr lang="en-US" dirty="0" smtClean="0"/>
              <a:t>Begins building a new air force and begins to a military draft to expand the army</a:t>
            </a:r>
          </a:p>
          <a:p>
            <a:pPr lvl="1"/>
            <a:r>
              <a:rPr lang="en-US" dirty="0" smtClean="0"/>
              <a:t>League of Nations Reaction: Mild warning, condemnation</a:t>
            </a:r>
          </a:p>
          <a:p>
            <a:pPr lvl="1"/>
            <a:r>
              <a:rPr lang="en-US" dirty="0" smtClean="0"/>
              <a:t>Decides to go after the Rhineland (buffer between Germany and France)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4648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Reaction of European leaders:</a:t>
            </a:r>
          </a:p>
          <a:p>
            <a:r>
              <a:rPr lang="en-US" dirty="0" smtClean="0"/>
              <a:t> Negotiation!!!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Desire to avoid a war</a:t>
            </a:r>
          </a:p>
          <a:p>
            <a:pPr lvl="2"/>
            <a:r>
              <a:rPr lang="en-US" dirty="0" smtClean="0"/>
              <a:t>Hitler’s demands were reasonable</a:t>
            </a:r>
          </a:p>
          <a:p>
            <a:pPr lvl="2"/>
            <a:r>
              <a:rPr lang="en-US" dirty="0" smtClean="0"/>
              <a:t>Assumption that Nazis would want peace once they got the land they wanted</a:t>
            </a:r>
          </a:p>
          <a:p>
            <a:pPr lvl="2"/>
            <a:r>
              <a:rPr lang="en-US" dirty="0" smtClean="0"/>
              <a:t>Result?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Desire to Unify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Hitler had a desire to unify all German speaking countries</a:t>
            </a:r>
          </a:p>
          <a:p>
            <a:pPr lvl="1"/>
            <a:r>
              <a:rPr lang="en-US" dirty="0" smtClean="0"/>
              <a:t>Example of…? </a:t>
            </a:r>
          </a:p>
          <a:p>
            <a:pPr lvl="1"/>
            <a:r>
              <a:rPr lang="en-US" dirty="0" smtClean="0"/>
              <a:t>Nationalism!</a:t>
            </a:r>
          </a:p>
          <a:p>
            <a:r>
              <a:rPr lang="en-US" dirty="0" smtClean="0"/>
              <a:t>Hitler </a:t>
            </a:r>
          </a:p>
          <a:p>
            <a:r>
              <a:rPr lang="en-US" dirty="0" smtClean="0"/>
              <a:t>Hitler demands Austria, gets it, and unifies it with Germany</a:t>
            </a:r>
          </a:p>
          <a:p>
            <a:r>
              <a:rPr lang="en-US" dirty="0" smtClean="0"/>
              <a:t>Germany then lays claim to the Sudetenland, an area of Czechoslovakia</a:t>
            </a:r>
          </a:p>
          <a:p>
            <a:r>
              <a:rPr lang="en-US" dirty="0" smtClean="0"/>
              <a:t>Uh oh….ALLIANCE SYSTEM ALERT!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threatens to fight if Germany attacks Czech…</a:t>
            </a:r>
          </a:p>
          <a:p>
            <a:r>
              <a:rPr lang="en-US" dirty="0" smtClean="0"/>
              <a:t>Soviet Union promises aid….</a:t>
            </a:r>
          </a:p>
          <a:p>
            <a:r>
              <a:rPr lang="en-US" dirty="0" smtClean="0"/>
              <a:t>Britain promises to support France…</a:t>
            </a:r>
          </a:p>
          <a:p>
            <a:r>
              <a:rPr lang="en-US" dirty="0" smtClean="0"/>
              <a:t>WHAT WILL HAPPEN?</a:t>
            </a:r>
          </a:p>
          <a:p>
            <a:r>
              <a:rPr lang="en-US" dirty="0" smtClean="0"/>
              <a:t>They negotiate.  Result? </a:t>
            </a:r>
          </a:p>
          <a:p>
            <a:r>
              <a:rPr lang="en-US" dirty="0" smtClean="0"/>
              <a:t>APPEASEMENT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62" y="241300"/>
            <a:ext cx="4571538" cy="661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 ALERT!</a:t>
            </a:r>
            <a:br>
              <a:rPr lang="en-US" dirty="0" smtClean="0"/>
            </a:br>
            <a:r>
              <a:rPr lang="en-US" dirty="0" smtClean="0"/>
              <a:t>(The Munich Crisis)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Britain and France believe that by giving Hitler the Sudetenland they could avoid war and maintain peace</a:t>
            </a:r>
          </a:p>
          <a:p>
            <a:r>
              <a:rPr lang="en-US" dirty="0" smtClean="0"/>
              <a:t>Czech is told that they have to give up the land or face Germany alone.</a:t>
            </a:r>
          </a:p>
          <a:p>
            <a:r>
              <a:rPr lang="en-US" dirty="0" smtClean="0"/>
              <a:t>Good intentions, terrible results!</a:t>
            </a:r>
          </a:p>
          <a:p>
            <a:r>
              <a:rPr lang="en-US" dirty="0" smtClean="0"/>
              <a:t>Germany sends troops into Czech and divide the country</a:t>
            </a:r>
          </a:p>
          <a:p>
            <a:r>
              <a:rPr lang="en-US" dirty="0" smtClean="0"/>
              <a:t>…AND HITLER WANTS MORE!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and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France and Britain are </a:t>
            </a:r>
          </a:p>
          <a:p>
            <a:r>
              <a:rPr lang="en-US" dirty="0" smtClean="0"/>
              <a:t>Happy!</a:t>
            </a:r>
          </a:p>
          <a:p>
            <a:r>
              <a:rPr lang="en-US" dirty="0" smtClean="0"/>
              <a:t>Hitler is…</a:t>
            </a:r>
          </a:p>
          <a:p>
            <a:r>
              <a:rPr lang="en-US" dirty="0" smtClean="0"/>
              <a:t>Furious!</a:t>
            </a:r>
          </a:p>
          <a:p>
            <a:r>
              <a:rPr lang="en-US" dirty="0" smtClean="0"/>
              <a:t>Has no respect for Britain</a:t>
            </a:r>
          </a:p>
          <a:p>
            <a:r>
              <a:rPr lang="en-US" dirty="0" smtClean="0"/>
              <a:t>Russia is…</a:t>
            </a:r>
          </a:p>
          <a:p>
            <a:r>
              <a:rPr lang="en-US" dirty="0" smtClean="0"/>
              <a:t>Changing it’s foreign policy…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Effects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Hitler makes more demands of land in Poland</a:t>
            </a:r>
          </a:p>
          <a:p>
            <a:r>
              <a:rPr lang="en-US" dirty="0" smtClean="0"/>
              <a:t>Britain and France offer to defend Poland</a:t>
            </a:r>
          </a:p>
          <a:p>
            <a:r>
              <a:rPr lang="en-US" dirty="0" smtClean="0"/>
              <a:t>Germany and Russia (Nazis and Communists) sign a non-aggression pact so Germany can deal with Britain and France</a:t>
            </a:r>
          </a:p>
          <a:p>
            <a:r>
              <a:rPr lang="en-US" dirty="0" smtClean="0"/>
              <a:t>Germany attacks Poland!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80292" cy="7099300"/>
          </a:xfrm>
          <a:prstGeom prst="rect">
            <a:avLst/>
          </a:prstGeom>
        </p:spPr>
      </p:pic>
      <p:pic>
        <p:nvPicPr>
          <p:cNvPr id="3" name="Picture 2" descr="divided Poland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3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W=The Consequences of World War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idea that Political rulers should avoid entangling alliances with other nations and avoid all wars not related to direct territorial self-defense.</a:t>
            </a:r>
          </a:p>
          <a:p>
            <a:r>
              <a:rPr lang="en-US" dirty="0" smtClean="0"/>
              <a:t>Americans felt their part in WWI was pointless</a:t>
            </a:r>
          </a:p>
          <a:p>
            <a:r>
              <a:rPr lang="en-US" dirty="0" smtClean="0"/>
              <a:t>European nations were no longer paying back the US</a:t>
            </a:r>
          </a:p>
          <a:p>
            <a:r>
              <a:rPr lang="en-US" dirty="0" smtClean="0"/>
              <a:t>People felt the US was tricked into joining WWI</a:t>
            </a:r>
          </a:p>
          <a:p>
            <a:r>
              <a:rPr lang="en-US" dirty="0" smtClean="0"/>
              <a:t>The rise of Dictators in Europe worried Congress leading them to stay neutral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Peace Treaty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Germans, especially Hitler, hated the government that accepted the terms and blamed several groups (War Guilt Clause)</a:t>
            </a:r>
          </a:p>
          <a:p>
            <a:r>
              <a:rPr lang="en-US" dirty="0" smtClean="0"/>
              <a:t>Germany’s war reparations put it deeper into economic depression and hyperinflation</a:t>
            </a:r>
          </a:p>
          <a:p>
            <a:r>
              <a:rPr lang="en-US" dirty="0" smtClean="0"/>
              <a:t>Some Germans, especially Hitler, wanted to reclaim land that was lost from the treaty</a:t>
            </a:r>
          </a:p>
          <a:p>
            <a:r>
              <a:rPr lang="en-US" dirty="0" smtClean="0"/>
              <a:t>Germany’s military was heavily limited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A= Appeasement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concessions in exchange for peace</a:t>
            </a:r>
          </a:p>
          <a:p>
            <a:r>
              <a:rPr lang="en-US" dirty="0" smtClean="0"/>
              <a:t>Germans wanted to claim Sudetenland in Czechoslovakia and threatened to fight for it</a:t>
            </a:r>
          </a:p>
          <a:p>
            <a:r>
              <a:rPr lang="en-US" dirty="0" smtClean="0"/>
              <a:t>France and Britain tell Czech to give up the land in order to maintain peace and avoid war</a:t>
            </a:r>
          </a:p>
          <a:p>
            <a:r>
              <a:rPr lang="en-US" dirty="0" smtClean="0"/>
              <a:t>Will it work?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N= Nationalism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Nationalism is the belief that groups of people are bound together by territorial, cultural and ethnic links</a:t>
            </a:r>
          </a:p>
          <a:p>
            <a:r>
              <a:rPr lang="en-US" dirty="0" smtClean="0"/>
              <a:t>Used to gain support for leaders and political movements</a:t>
            </a:r>
          </a:p>
          <a:p>
            <a:r>
              <a:rPr lang="en-US" dirty="0" smtClean="0"/>
              <a:t>Examples?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35100"/>
            <a:ext cx="7770813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D= The Depression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495800" cy="46481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Germany faces hyperinflation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160 marks in 1922, 200 billion in 1923</a:t>
            </a:r>
            <a:endParaRPr lang="en-US" sz="2000" b="1" dirty="0" smtClean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Unemployment 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makes people angry and want what they don’t have, and Dictators say it’s ok to take it!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Stock Market Crash Hits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America calls in loans to Germany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When going gets tough, blame other people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96" b="-1349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Snake Eating Its Own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6576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Bite of Unemployment</a:t>
            </a:r>
          </a:p>
          <a:p>
            <a:pPr lvl="1"/>
            <a:r>
              <a:rPr lang="en-US" dirty="0" smtClean="0"/>
              <a:t>5% of pop earned 33% of income</a:t>
            </a:r>
          </a:p>
          <a:p>
            <a:pPr lvl="1"/>
            <a:r>
              <a:rPr lang="en-US" dirty="0" smtClean="0"/>
              <a:t>Remaining families too poor to buy products</a:t>
            </a:r>
          </a:p>
          <a:p>
            <a:pPr lvl="1"/>
            <a:r>
              <a:rPr lang="en-US" dirty="0" smtClean="0"/>
              <a:t>Store owners cut back on orders for goods</a:t>
            </a:r>
          </a:p>
          <a:p>
            <a:pPr lvl="1"/>
            <a:r>
              <a:rPr lang="en-US" dirty="0" smtClean="0"/>
              <a:t>Factories cut back on production, laid off workers</a:t>
            </a:r>
          </a:p>
          <a:p>
            <a:pPr lvl="1"/>
            <a:r>
              <a:rPr lang="en-US" dirty="0" smtClean="0"/>
              <a:t>Unemployed families bought less</a:t>
            </a:r>
          </a:p>
          <a:p>
            <a:pPr lvl="1"/>
            <a:r>
              <a:rPr lang="en-US" dirty="0" smtClean="0"/>
              <a:t>Factories shut down (usually in debt)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44195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American Farmers overproduce crops, can’t sell them, can’t pay debts, banks get hurt</a:t>
            </a:r>
          </a:p>
          <a:p>
            <a:r>
              <a:rPr lang="en-US" dirty="0" smtClean="0"/>
              <a:t>Middle-income people and banks start buying stocks with borrowed money</a:t>
            </a:r>
          </a:p>
          <a:p>
            <a:r>
              <a:rPr lang="en-US" dirty="0" smtClean="0"/>
              <a:t>Made money when stock market was up, lost money when it was down</a:t>
            </a:r>
          </a:p>
          <a:p>
            <a:r>
              <a:rPr lang="en-US" dirty="0" smtClean="0"/>
              <a:t>In a fear, everyone sells and the stock market crashes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35734</TotalTime>
  <Words>1898</Words>
  <Application>Microsoft Macintosh PowerPoint</Application>
  <PresentationFormat>On-screen Show (4:3)</PresentationFormat>
  <Paragraphs>283</Paragraphs>
  <Slides>46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Folio</vt:lpstr>
      <vt:lpstr>PowerPoint Presentation</vt:lpstr>
      <vt:lpstr>Directions</vt:lpstr>
      <vt:lpstr>The Dictator’s i.W.A.N.D.</vt:lpstr>
      <vt:lpstr>I=Imperialism</vt:lpstr>
      <vt:lpstr>W=The Consequences of World War I</vt:lpstr>
      <vt:lpstr>A= Appeasement</vt:lpstr>
      <vt:lpstr>N= Nationalism</vt:lpstr>
      <vt:lpstr>D= The Depression</vt:lpstr>
      <vt:lpstr>The Snake Eating Its Own Tail</vt:lpstr>
      <vt:lpstr>PowerPoint Presentation</vt:lpstr>
      <vt:lpstr>Totalitanaism…Tota…Totalitainarin…Totalitarianism!</vt:lpstr>
      <vt:lpstr>Stalin’s Progress Leaves Individual Rights Stallin</vt:lpstr>
      <vt:lpstr>Lenin and Trotsky</vt:lpstr>
      <vt:lpstr>Lenin Alone</vt:lpstr>
      <vt:lpstr>Voroshilov,Molotov, Stalin &amp; Yezhov </vt:lpstr>
      <vt:lpstr>Yezhov executed in Purge – leaves photo</vt:lpstr>
      <vt:lpstr>What is a dictator?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 of Personality?</vt:lpstr>
      <vt:lpstr>Major Players</vt:lpstr>
      <vt:lpstr>PowerPoint Presentation</vt:lpstr>
      <vt:lpstr>PowerPoint Presentation</vt:lpstr>
      <vt:lpstr>PowerPoint Presentation</vt:lpstr>
      <vt:lpstr>PowerPoint Presentation</vt:lpstr>
      <vt:lpstr>Adolf Hitler</vt:lpstr>
      <vt:lpstr>Adolf Hitler</vt:lpstr>
      <vt:lpstr>Let’s Get Political…Political</vt:lpstr>
      <vt:lpstr>Hitler Comes to Power Legally … Sort of</vt:lpstr>
      <vt:lpstr>PowerPoint Presentation</vt:lpstr>
      <vt:lpstr>PowerPoint Presentation</vt:lpstr>
      <vt:lpstr>PowerPoint Presentation</vt:lpstr>
      <vt:lpstr>PowerPoint Presentation</vt:lpstr>
      <vt:lpstr>1935</vt:lpstr>
      <vt:lpstr>Defying Authority, Appeasing the Aggressive</vt:lpstr>
      <vt:lpstr>Hitler’s Desire to Unify</vt:lpstr>
      <vt:lpstr>ALLIANCE ALERT!</vt:lpstr>
      <vt:lpstr>PowerPoint Presentation</vt:lpstr>
      <vt:lpstr>APPEASEMENT ALERT! (The Munich Crisis)</vt:lpstr>
      <vt:lpstr>Reactions and Effects</vt:lpstr>
      <vt:lpstr>PowerPoint Presentation</vt:lpstr>
    </vt:vector>
  </TitlesOfParts>
  <Company>Adlai E. Stevenson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Patriot</dc:creator>
  <cp:lastModifiedBy>Teacher Rosenstein</cp:lastModifiedBy>
  <cp:revision>22</cp:revision>
  <cp:lastPrinted>2010-04-09T14:16:41Z</cp:lastPrinted>
  <dcterms:created xsi:type="dcterms:W3CDTF">2011-05-19T13:10:39Z</dcterms:created>
  <dcterms:modified xsi:type="dcterms:W3CDTF">2015-07-21T15:32:35Z</dcterms:modified>
</cp:coreProperties>
</file>