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0"/>
  </p:notesMasterIdLst>
  <p:sldIdLst>
    <p:sldId id="256" r:id="rId2"/>
    <p:sldId id="260" r:id="rId3"/>
    <p:sldId id="261" r:id="rId4"/>
    <p:sldId id="259" r:id="rId5"/>
    <p:sldId id="258"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75" d="100"/>
          <a:sy n="75" d="100"/>
        </p:scale>
        <p:origin x="-1304"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5DFF7-B88A-6B4D-AC50-7A6FDD91C923}" type="datetimeFigureOut">
              <a:rPr lang="en-US" smtClean="0"/>
              <a:pPr/>
              <a:t>7/31/12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0FF8C-122F-D642-9F23-192E8D92DC8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1981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C74AB-16DD-E74A-8AC8-BA44B3D55BB3}" type="slidenum">
              <a:rPr lang="en-US"/>
              <a:pPr/>
              <a:t>2</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60FF8C-122F-D642-9F23-192E8D92DC88}"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167077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60F9F-997A-8646-A7DA-A73165503E40}" type="slidenum">
              <a:rPr lang="en-US"/>
              <a:pPr/>
              <a:t>5</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7/31/12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5F06F149-F545-1A46-ABC4-EC07239502C1}"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33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pPr/>
              <a:t>7/31/12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pPr/>
              <a:t>7/31/12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pPr/>
              <a:t>7/31/12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pPr/>
              <a:t>7/31/12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pPr/>
              <a:t>7/31/12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7/31/12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7/31/12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5"/>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pPr/>
              <a:t>7/31/12</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6"/>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6"/>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6"/>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6"/>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6"/>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6"/>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6"/>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6"/>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6"/>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Globalization</a:t>
            </a:r>
            <a:endParaRPr lang="en-US" dirty="0"/>
          </a:p>
        </p:txBody>
      </p:sp>
      <p:sp>
        <p:nvSpPr>
          <p:cNvPr id="3" name="Subtitle 2"/>
          <p:cNvSpPr>
            <a:spLocks noGrp="1"/>
          </p:cNvSpPr>
          <p:nvPr>
            <p:ph type="subTitle" idx="1"/>
          </p:nvPr>
        </p:nvSpPr>
        <p:spPr/>
        <p:txBody>
          <a:bodyPr/>
          <a:lstStyle/>
          <a:p>
            <a:r>
              <a:rPr lang="en-US" dirty="0" smtClean="0"/>
              <a:t>What is Globalization?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7406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r>
              <a:rPr lang="en-GB" dirty="0" smtClean="0"/>
              <a:t>Globalization</a:t>
            </a:r>
            <a:endParaRPr lang="en-GB" dirty="0"/>
          </a:p>
        </p:txBody>
      </p:sp>
      <p:sp>
        <p:nvSpPr>
          <p:cNvPr id="3078" name="Rectangle 6"/>
          <p:cNvSpPr>
            <a:spLocks noGrp="1" noChangeArrowheads="1"/>
          </p:cNvSpPr>
          <p:nvPr>
            <p:ph type="body" idx="1"/>
          </p:nvPr>
        </p:nvSpPr>
        <p:spPr/>
        <p:txBody>
          <a:bodyPr>
            <a:normAutofit fontScale="92500" lnSpcReduction="10000"/>
          </a:bodyPr>
          <a:lstStyle/>
          <a:p>
            <a:pPr>
              <a:lnSpc>
                <a:spcPct val="90000"/>
              </a:lnSpc>
            </a:pPr>
            <a:r>
              <a:rPr lang="en-GB" sz="2800" b="1" dirty="0">
                <a:solidFill>
                  <a:srgbClr val="003366"/>
                </a:solidFill>
              </a:rPr>
              <a:t>Definition:</a:t>
            </a:r>
          </a:p>
          <a:p>
            <a:pPr lvl="1">
              <a:lnSpc>
                <a:spcPct val="90000"/>
              </a:lnSpc>
            </a:pPr>
            <a:r>
              <a:rPr lang="en-GB" sz="2400" dirty="0"/>
              <a:t>An economic phenomenon?</a:t>
            </a:r>
          </a:p>
          <a:p>
            <a:pPr lvl="1">
              <a:lnSpc>
                <a:spcPct val="90000"/>
              </a:lnSpc>
            </a:pPr>
            <a:r>
              <a:rPr lang="en-GB" sz="2400" dirty="0"/>
              <a:t>A social phenomenon?</a:t>
            </a:r>
          </a:p>
          <a:p>
            <a:pPr lvl="1">
              <a:lnSpc>
                <a:spcPct val="90000"/>
              </a:lnSpc>
            </a:pPr>
            <a:r>
              <a:rPr lang="en-GB" sz="2400" dirty="0"/>
              <a:t>A cultural phenomenon?</a:t>
            </a:r>
          </a:p>
          <a:p>
            <a:pPr>
              <a:lnSpc>
                <a:spcPct val="90000"/>
              </a:lnSpc>
            </a:pPr>
            <a:r>
              <a:rPr lang="en-GB" sz="2800" dirty="0"/>
              <a:t>The movement towards the expansion of economic and social ties between countries through the spread of corporate institutions and the capitalist philosophy that leads to the shrinking </a:t>
            </a:r>
            <a:r>
              <a:rPr lang="en-GB" sz="2800" dirty="0" smtClean="0"/>
              <a:t>of </a:t>
            </a:r>
            <a:r>
              <a:rPr lang="en-GB" sz="2800" dirty="0"/>
              <a:t>the world in economic terms</a:t>
            </a:r>
            <a:r>
              <a:rPr lang="en-GB" sz="2800" dirty="0" smtClean="0"/>
              <a:t>. This then leads to spread of other institutions and philosophies that adhere to this economic model</a:t>
            </a:r>
            <a:endParaRPr lang="en-GB"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9872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78933" y="5713569"/>
            <a:ext cx="7467600" cy="369332"/>
          </a:xfrm>
          <a:prstGeom prst="rect">
            <a:avLst/>
          </a:prstGeom>
        </p:spPr>
        <p:txBody>
          <a:bodyPr wrap="square">
            <a:spAutoFit/>
          </a:bodyPr>
          <a:lstStyle/>
          <a:p>
            <a:pPr algn="ctr"/>
            <a:r>
              <a:rPr lang="en-US" dirty="0"/>
              <a:t>http://</a:t>
            </a:r>
            <a:r>
              <a:rPr lang="en-US" dirty="0" err="1"/>
              <a:t>www.youtube.com</a:t>
            </a:r>
            <a:r>
              <a:rPr lang="en-US" dirty="0"/>
              <a:t>/</a:t>
            </a:r>
            <a:r>
              <a:rPr lang="en-US" dirty="0" err="1"/>
              <a:t>watch?v</a:t>
            </a:r>
            <a:r>
              <a:rPr lang="en-US" dirty="0"/>
              <a:t>=</a:t>
            </a:r>
            <a:r>
              <a:rPr lang="en-US" dirty="0" err="1"/>
              <a:t>jbkSRLYSojo</a:t>
            </a:r>
            <a:endParaRPr lang="en-US" dirty="0"/>
          </a:p>
        </p:txBody>
      </p:sp>
      <p:pic>
        <p:nvPicPr>
          <p:cNvPr id="6" name="Picture 5"/>
          <p:cNvPicPr>
            <a:picLocks noChangeAspect="1"/>
          </p:cNvPicPr>
          <p:nvPr/>
        </p:nvPicPr>
        <p:blipFill>
          <a:blip r:embed="rId3"/>
          <a:stretch>
            <a:fillRect/>
          </a:stretch>
        </p:blipFill>
        <p:spPr>
          <a:xfrm>
            <a:off x="1219200" y="156632"/>
            <a:ext cx="6705600" cy="53292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713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68350" y="16906"/>
            <a:ext cx="8510588" cy="1325563"/>
          </a:xfrm>
        </p:spPr>
        <p:txBody>
          <a:bodyPr/>
          <a:lstStyle/>
          <a:p>
            <a:r>
              <a:rPr lang="en-US" sz="3200" b="1" dirty="0"/>
              <a:t>5 ASPECTS OF GLOBALIZATION</a:t>
            </a:r>
          </a:p>
        </p:txBody>
      </p:sp>
      <p:sp>
        <p:nvSpPr>
          <p:cNvPr id="13315" name="Rectangle 3"/>
          <p:cNvSpPr>
            <a:spLocks noGrp="1" noRot="1" noChangeArrowheads="1"/>
          </p:cNvSpPr>
          <p:nvPr>
            <p:ph type="body" sz="half" idx="1"/>
          </p:nvPr>
        </p:nvSpPr>
        <p:spPr>
          <a:xfrm>
            <a:off x="301625" y="1524000"/>
            <a:ext cx="8613775" cy="5105400"/>
          </a:xfrm>
        </p:spPr>
        <p:txBody>
          <a:bodyPr>
            <a:normAutofit lnSpcReduction="10000"/>
          </a:bodyPr>
          <a:lstStyle/>
          <a:p>
            <a:pPr marL="609600" indent="-609600">
              <a:buFont typeface="Wingdings" charset="0"/>
              <a:buAutoNum type="arabicPeriod"/>
            </a:pPr>
            <a:r>
              <a:rPr lang="en-US" sz="2800" b="1" dirty="0"/>
              <a:t>ECONOMIC</a:t>
            </a:r>
          </a:p>
          <a:p>
            <a:pPr marL="609600" indent="-609600">
              <a:buFont typeface="Wingdings" charset="0"/>
              <a:buAutoNum type="arabicPeriod"/>
            </a:pPr>
            <a:r>
              <a:rPr lang="en-US" sz="2800" b="1" dirty="0"/>
              <a:t>TECHNOLOGICAL</a:t>
            </a:r>
          </a:p>
          <a:p>
            <a:pPr marL="609600" indent="-609600">
              <a:buFont typeface="Wingdings" charset="0"/>
              <a:buAutoNum type="arabicPeriod"/>
            </a:pPr>
            <a:r>
              <a:rPr lang="en-US" sz="2800" b="1" dirty="0"/>
              <a:t>CULTURAL</a:t>
            </a:r>
          </a:p>
          <a:p>
            <a:pPr marL="609600" indent="-609600">
              <a:buFont typeface="Wingdings" charset="0"/>
              <a:buAutoNum type="arabicPeriod"/>
            </a:pPr>
            <a:r>
              <a:rPr lang="en-US" sz="2800" b="1" dirty="0"/>
              <a:t>POLITICAL</a:t>
            </a:r>
          </a:p>
          <a:p>
            <a:pPr marL="609600" indent="-609600">
              <a:buFont typeface="Wingdings" charset="0"/>
              <a:buAutoNum type="arabicPeriod"/>
            </a:pPr>
            <a:r>
              <a:rPr lang="en-US" sz="2800" b="1" dirty="0"/>
              <a:t>MILITARY</a:t>
            </a:r>
          </a:p>
          <a:p>
            <a:pPr marL="609600" indent="-609600" algn="ctr">
              <a:buFont typeface="Wingdings" charset="0"/>
              <a:buNone/>
            </a:pPr>
            <a:endParaRPr lang="en-US" sz="2800" b="1" dirty="0" smtClean="0"/>
          </a:p>
          <a:p>
            <a:pPr marL="609600" indent="-609600" algn="ctr">
              <a:buFont typeface="Wingdings" charset="0"/>
              <a:buNone/>
            </a:pPr>
            <a:r>
              <a:rPr lang="en-US" sz="2800" b="1" dirty="0" smtClean="0"/>
              <a:t>THESE </a:t>
            </a:r>
            <a:r>
              <a:rPr lang="en-US" sz="2800" b="1" dirty="0"/>
              <a:t>ASPECTS ARE ALL INTERCONNECTED!</a:t>
            </a:r>
          </a:p>
          <a:p>
            <a:pPr marL="609600" indent="-609600" algn="ctr">
              <a:buFont typeface="Wingdings" charset="0"/>
              <a:buNone/>
            </a:pPr>
            <a:r>
              <a:rPr lang="en-US" sz="2800" b="1" dirty="0"/>
              <a:t>********************</a:t>
            </a:r>
            <a:r>
              <a:rPr lang="en-US" sz="2800" b="1" dirty="0" smtClean="0"/>
              <a:t>*</a:t>
            </a:r>
            <a:endParaRPr lang="en-US" sz="2800" b="1" dirty="0"/>
          </a:p>
        </p:txBody>
      </p:sp>
      <p:sp>
        <p:nvSpPr>
          <p:cNvPr id="2" name="TextBox 1"/>
          <p:cNvSpPr txBox="1"/>
          <p:nvPr/>
        </p:nvSpPr>
        <p:spPr>
          <a:xfrm>
            <a:off x="9076267" y="541867"/>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4027485" y="1349329"/>
            <a:ext cx="5048782" cy="3786587"/>
          </a:xfrm>
          <a:prstGeom prst="rect">
            <a:avLst/>
          </a:prstGeo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7455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506663"/>
            <a:ext cx="7772400" cy="701675"/>
          </a:xfrm>
        </p:spPr>
        <p:txBody>
          <a:bodyPr>
            <a:spAutoFit/>
          </a:bodyPr>
          <a:lstStyle/>
          <a:p>
            <a:r>
              <a:rPr lang="en-GB">
                <a:solidFill>
                  <a:srgbClr val="FFFFFF"/>
                </a:solidFill>
                <a:latin typeface="Arial" charset="0"/>
              </a:rPr>
              <a:t>Globalisation</a:t>
            </a:r>
          </a:p>
        </p:txBody>
      </p:sp>
      <p:pic>
        <p:nvPicPr>
          <p:cNvPr id="2052" name="Picture 4" descr="$0$"/>
          <p:cNvPicPr>
            <a:picLocks noGrp="1" noChangeAspect="1" noChangeArrowheads="1"/>
          </p:cNvPicPr>
          <p:nvPr>
            <p:ph type="subTitle"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0" y="-43811"/>
            <a:ext cx="8763000" cy="5097463"/>
          </a:xfrm>
          <a:noFill/>
          <a:ln/>
        </p:spPr>
      </p:pic>
      <p:sp>
        <p:nvSpPr>
          <p:cNvPr id="2054" name="Text Box 6"/>
          <p:cNvSpPr txBox="1">
            <a:spLocks noChangeArrowheads="1"/>
          </p:cNvSpPr>
          <p:nvPr/>
        </p:nvSpPr>
        <p:spPr bwMode="auto">
          <a:xfrm>
            <a:off x="6282266" y="5015239"/>
            <a:ext cx="2980267" cy="1815882"/>
          </a:xfrm>
          <a:prstGeom prst="rect">
            <a:avLst/>
          </a:prstGeom>
          <a:solidFill>
            <a:schemeClr val="hlink"/>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GB" sz="2800" dirty="0" smtClean="0">
                <a:latin typeface="Verdana" charset="0"/>
              </a:rPr>
              <a:t>Globalization </a:t>
            </a:r>
            <a:r>
              <a:rPr lang="en-GB" sz="2800" dirty="0">
                <a:latin typeface="Verdana" charset="0"/>
              </a:rPr>
              <a:t>could involve all these things!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028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Social and Political Affects</a:t>
            </a:r>
            <a:endParaRPr lang="en-US" dirty="0"/>
          </a:p>
        </p:txBody>
      </p:sp>
      <p:sp>
        <p:nvSpPr>
          <p:cNvPr id="3" name="Content Placeholder 2"/>
          <p:cNvSpPr>
            <a:spLocks noGrp="1"/>
          </p:cNvSpPr>
          <p:nvPr>
            <p:ph idx="1"/>
          </p:nvPr>
        </p:nvSpPr>
        <p:spPr/>
        <p:txBody>
          <a:bodyPr/>
          <a:lstStyle/>
          <a:p>
            <a:pPr marL="403225" lvl="1">
              <a:spcBef>
                <a:spcPts val="2000"/>
              </a:spcBef>
            </a:pPr>
            <a:r>
              <a:rPr lang="en-US" dirty="0"/>
              <a:t>In the past 3 decades 650 billion more  people now live in politically “free” </a:t>
            </a:r>
            <a:r>
              <a:rPr lang="en-US" dirty="0" smtClean="0"/>
              <a:t>countries which results in access to </a:t>
            </a:r>
          </a:p>
          <a:p>
            <a:pPr marL="739775" lvl="2">
              <a:spcBef>
                <a:spcPts val="2000"/>
              </a:spcBef>
            </a:pPr>
            <a:r>
              <a:rPr lang="en-US" dirty="0" smtClean="0"/>
              <a:t>Social Justice and Civil Rights/liberties</a:t>
            </a:r>
          </a:p>
          <a:p>
            <a:pPr marL="739775" lvl="2">
              <a:spcBef>
                <a:spcPts val="2000"/>
              </a:spcBef>
            </a:pPr>
            <a:r>
              <a:rPr lang="en-US" dirty="0" smtClean="0"/>
              <a:t>Democracy and voting rights</a:t>
            </a:r>
          </a:p>
          <a:p>
            <a:pPr marL="739775" lvl="2">
              <a:spcBef>
                <a:spcPts val="2000"/>
              </a:spcBef>
            </a:pPr>
            <a:r>
              <a:rPr lang="en-US" dirty="0" smtClean="0"/>
              <a:t>Education and healthcare</a:t>
            </a:r>
            <a:endParaRPr lang="en-US" dirty="0"/>
          </a:p>
        </p:txBody>
      </p:sp>
      <p:pic>
        <p:nvPicPr>
          <p:cNvPr id="5" name="Picture 4"/>
          <p:cNvPicPr>
            <a:picLocks noChangeAspect="1"/>
          </p:cNvPicPr>
          <p:nvPr/>
        </p:nvPicPr>
        <p:blipFill>
          <a:blip r:embed="rId2"/>
          <a:stretch>
            <a:fillRect/>
          </a:stretch>
        </p:blipFill>
        <p:spPr>
          <a:xfrm>
            <a:off x="6392333" y="3280833"/>
            <a:ext cx="2489200" cy="32639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4800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Effects</a:t>
            </a:r>
            <a:endParaRPr lang="en-US" dirty="0"/>
          </a:p>
        </p:txBody>
      </p:sp>
      <p:sp>
        <p:nvSpPr>
          <p:cNvPr id="3" name="Content Placeholder 2"/>
          <p:cNvSpPr>
            <a:spLocks noGrp="1"/>
          </p:cNvSpPr>
          <p:nvPr>
            <p:ph idx="1"/>
          </p:nvPr>
        </p:nvSpPr>
        <p:spPr/>
        <p:txBody>
          <a:bodyPr/>
          <a:lstStyle/>
          <a:p>
            <a:r>
              <a:rPr lang="en-US" dirty="0" smtClean="0"/>
              <a:t>Some social issues continue to exist in the globalized world. Some in spite of it and some because of it</a:t>
            </a:r>
          </a:p>
          <a:p>
            <a:pPr lvl="1"/>
            <a:r>
              <a:rPr lang="en-US" dirty="0" smtClean="0"/>
              <a:t>Ethnic tensions and genocide</a:t>
            </a:r>
          </a:p>
          <a:p>
            <a:pPr lvl="1"/>
            <a:r>
              <a:rPr lang="en-US" dirty="0" smtClean="0"/>
              <a:t>Forceful acquisition of and resources</a:t>
            </a:r>
          </a:p>
          <a:p>
            <a:pPr lvl="1"/>
            <a:r>
              <a:rPr lang="en-US" dirty="0" smtClean="0"/>
              <a:t>Epidemics and disease</a:t>
            </a:r>
          </a:p>
          <a:p>
            <a:pPr lvl="1"/>
            <a:r>
              <a:rPr lang="en-US" dirty="0" smtClean="0"/>
              <a:t>Terrorism</a:t>
            </a:r>
          </a:p>
          <a:p>
            <a:pPr lvl="1"/>
            <a:endParaRPr lang="en-US" dirty="0"/>
          </a:p>
        </p:txBody>
      </p:sp>
      <p:sp>
        <p:nvSpPr>
          <p:cNvPr id="4" name="TextBox 3"/>
          <p:cNvSpPr txBox="1"/>
          <p:nvPr/>
        </p:nvSpPr>
        <p:spPr>
          <a:xfrm>
            <a:off x="8128000" y="6434667"/>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4533900" y="3615998"/>
            <a:ext cx="4610100" cy="31880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7739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Terrorism</a:t>
            </a:r>
            <a:endParaRPr lang="en-US" dirty="0"/>
          </a:p>
        </p:txBody>
      </p:sp>
      <p:sp>
        <p:nvSpPr>
          <p:cNvPr id="3" name="Content Placeholder 2"/>
          <p:cNvSpPr>
            <a:spLocks noGrp="1"/>
          </p:cNvSpPr>
          <p:nvPr>
            <p:ph idx="1"/>
          </p:nvPr>
        </p:nvSpPr>
        <p:spPr>
          <a:xfrm>
            <a:off x="779462" y="1557867"/>
            <a:ext cx="7581901" cy="4809065"/>
          </a:xfrm>
        </p:spPr>
        <p:txBody>
          <a:bodyPr>
            <a:normAutofit/>
          </a:bodyPr>
          <a:lstStyle/>
          <a:p>
            <a:r>
              <a:rPr lang="en-US" dirty="0" smtClean="0"/>
              <a:t>As we look at different clips of terrorism in a modern context, reflect on the following question thoughtfully and we will discuss throughout the clips:</a:t>
            </a:r>
          </a:p>
          <a:p>
            <a:r>
              <a:rPr lang="en-US" dirty="0" smtClean="0"/>
              <a:t>How and why would a terrorist justify the 9/11 attacks as their response to a rapidly globalizing world?</a:t>
            </a:r>
          </a:p>
          <a:p>
            <a:r>
              <a:rPr lang="en-US" dirty="0" smtClean="0"/>
              <a:t>Some may say that terrorists attacks are isolated incidents. Yet throughout our lifetimes, nations have continued to further embrace globalization as terrorist attacks become more frequent all over the world. What is your perspective, and justify it with your own experiences.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595</TotalTime>
  <Words>301</Words>
  <Application>Microsoft Macintosh PowerPoint</Application>
  <PresentationFormat>On-screen Show (4:3)</PresentationFormat>
  <Paragraphs>38</Paragraphs>
  <Slides>8</Slides>
  <Notes>3</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Orbit</vt:lpstr>
      <vt:lpstr>Globalization</vt:lpstr>
      <vt:lpstr>Globalization</vt:lpstr>
      <vt:lpstr>Slide 3</vt:lpstr>
      <vt:lpstr>5 ASPECTS OF GLOBALIZATION</vt:lpstr>
      <vt:lpstr>Globalisation</vt:lpstr>
      <vt:lpstr>Globalization: Social and Political Affects</vt:lpstr>
      <vt:lpstr>Negative Effects</vt:lpstr>
      <vt:lpstr>Terrorism</vt:lpstr>
    </vt:vector>
  </TitlesOfParts>
  <Company>University of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dc:title>
  <dc:creator>David Berkson</dc:creator>
  <cp:lastModifiedBy>DANIEL ROSENSTEIN</cp:lastModifiedBy>
  <cp:revision>6</cp:revision>
  <dcterms:created xsi:type="dcterms:W3CDTF">2012-08-01T04:10:59Z</dcterms:created>
  <dcterms:modified xsi:type="dcterms:W3CDTF">2012-08-01T10:13:55Z</dcterms:modified>
</cp:coreProperties>
</file>