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69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3" r:id="rId26"/>
    <p:sldId id="285" r:id="rId27"/>
    <p:sldId id="286" r:id="rId28"/>
    <p:sldId id="287" r:id="rId29"/>
    <p:sldId id="288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6B499-2EC8-C946-8A35-BE89C2056ABE}" type="datetimeFigureOut">
              <a:rPr lang="en-US" smtClean="0"/>
              <a:t>7/2/14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BDC0-CE82-FB40-B670-EC3E3FFD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1AD5E-20E7-4E05-AC4F-DBB1245D85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BDC0-CE82-FB40-B670-EC3E3FFD7D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2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BDC0-CE82-FB40-B670-EC3E3FFD7D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10B9864-DB77-D24B-8A7C-C5C46DA2385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A47AE03-F7E2-C94B-A0AC-6DE9D22DDD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3" Type="http://schemas.openxmlformats.org/officeDocument/2006/relationships/hyperlink" Target="http://www.vatican.va/various/cappelle/sistina_vr/index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75184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1981200"/>
            <a:ext cx="3352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8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958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Algerian" pitchFamily="82" charset="0"/>
              </a:rPr>
              <a:t>Patrons:</a:t>
            </a:r>
            <a:endParaRPr lang="en-US" sz="60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  <a:buClr>
                <a:srgbClr val="00517A"/>
              </a:buClr>
              <a:buNone/>
            </a:pPr>
            <a:endParaRPr lang="en-US" sz="3200" b="1" dirty="0" smtClean="0">
              <a:latin typeface="Arial Black" pitchFamily="34" charset="0"/>
            </a:endParaRP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407304"/>
            <a:ext cx="8153400" cy="43434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512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Church leaders </a:t>
            </a:r>
            <a:r>
              <a:rPr lang="en-US" sz="5120" dirty="0" smtClean="0">
                <a:solidFill>
                  <a:srgbClr val="FF0000"/>
                </a:solidFill>
              </a:rPr>
              <a:t>&amp;</a:t>
            </a:r>
            <a:r>
              <a:rPr kumimoji="0" lang="en-US" sz="512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wealthy merchants</a:t>
            </a:r>
            <a:r>
              <a:rPr kumimoji="0" lang="en-US" sz="512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financed artists- commissioned art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5120" baseline="0" dirty="0" smtClean="0"/>
              <a:t>Church</a:t>
            </a:r>
            <a:r>
              <a:rPr lang="en-US" sz="5120" dirty="0" smtClean="0"/>
              <a:t> leaders decorated cathedrals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5120" dirty="0" smtClean="0"/>
              <a:t>Merchants showed off by having portraits done or </a:t>
            </a:r>
            <a:r>
              <a:rPr lang="en-US" sz="5143" dirty="0" smtClean="0"/>
              <a:t>donating public art.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lang="en-US" sz="5143" dirty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5143" dirty="0" smtClean="0"/>
              <a:t>Commissioning of art = competition for social &amp; political status!</a:t>
            </a:r>
          </a:p>
          <a:p>
            <a:pPr lvl="1"/>
            <a:endParaRPr lang="en-US" sz="512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01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Algerian" pitchFamily="82" charset="0"/>
              </a:rPr>
              <a:t>Humanism:</a:t>
            </a:r>
            <a:endParaRPr lang="en-US" sz="60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  <a:buClr>
                <a:srgbClr val="00517A"/>
              </a:buClr>
              <a:buNone/>
            </a:pPr>
            <a:endParaRPr lang="en-US" sz="3200" b="1" dirty="0" smtClean="0">
              <a:latin typeface="Arial Black" pitchFamily="34" charset="0"/>
            </a:endParaRP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534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200" dirty="0" smtClean="0"/>
              <a:t>Intellectual philosophy of Renaissance Common subjects:  literature, philosophy, history aka the Humanities 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194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7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Algerian" pitchFamily="82" charset="0"/>
              </a:rPr>
              <a:t>Secular:</a:t>
            </a:r>
            <a:endParaRPr lang="en-US" sz="60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96103"/>
            <a:ext cx="5486400" cy="4572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 </a:t>
            </a:r>
            <a:r>
              <a:rPr lang="en-US" sz="3000" noProof="0" dirty="0" smtClean="0"/>
              <a:t>L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atin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Saecularis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worldly or heathen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Focus on human world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   not religion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Renaissance = secular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3000" dirty="0" smtClean="0"/>
              <a:t>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focus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sz="30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Lorenzo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Medici –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wealthy banker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498" y="1800994"/>
            <a:ext cx="3866502" cy="50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7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7630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What did Johann Gutenberg Invent?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964" y="1933700"/>
            <a:ext cx="4066065" cy="4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150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Changes of Renaissance</a:t>
            </a:r>
            <a:endParaRPr lang="en-US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7150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/>
              <a:t>Printing press – increases learning  as more have access</a:t>
            </a:r>
            <a:endParaRPr lang="en-US" sz="2800" dirty="0" smtClean="0"/>
          </a:p>
          <a:p>
            <a:pPr lvl="0"/>
            <a:r>
              <a:rPr lang="en-US" sz="2800" b="1" dirty="0" smtClean="0"/>
              <a:t>Published accounts of new discoveries, fuel interest</a:t>
            </a:r>
            <a:endParaRPr lang="en-US" sz="2800" dirty="0" smtClean="0"/>
          </a:p>
          <a:p>
            <a:pPr lvl="0"/>
            <a:r>
              <a:rPr lang="en-US" sz="2800" b="1" dirty="0" smtClean="0"/>
              <a:t>Ancient Greek idea of questioning leads thinkers to question political structure and religious practice </a:t>
            </a:r>
            <a:endParaRPr lang="en-US" sz="2800" dirty="0" smtClean="0"/>
          </a:p>
          <a:p>
            <a:pPr lvl="0"/>
            <a:r>
              <a:rPr lang="en-US" sz="2800" b="1" dirty="0" smtClean="0"/>
              <a:t>Increased wealth from improved trade funds exploration</a:t>
            </a:r>
          </a:p>
          <a:p>
            <a:pPr lvl="0"/>
            <a:r>
              <a:rPr lang="en-US" sz="2800" b="1" dirty="0" smtClean="0"/>
              <a:t>Reading bible in original Greek &amp; Hebrew leads to reformation 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775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C000"/>
                </a:solidFill>
                <a:latin typeface="Algerian" pitchFamily="82" charset="0"/>
              </a:rPr>
              <a:t>Perspective in Art:</a:t>
            </a:r>
            <a:endParaRPr lang="en-US" sz="48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772400" cy="4572000"/>
          </a:xfrm>
        </p:spPr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  <a:buClr>
                <a:srgbClr val="00517A"/>
              </a:buClr>
              <a:buNone/>
            </a:pPr>
            <a:endParaRPr lang="en-US" sz="3200" b="1" smtClean="0">
              <a:latin typeface="Arial Black" pitchFamily="34" charset="0"/>
            </a:endParaRP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935960"/>
            <a:ext cx="8458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905000"/>
            <a:ext cx="7772400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/>
              <a:t>U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techniques to create illusion of 3</a:t>
            </a:r>
            <a:r>
              <a:rPr lang="en-US" sz="3000" dirty="0" smtClean="0"/>
              <a:t>D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2D painting</a:t>
            </a:r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000" baseline="0" dirty="0" smtClean="0"/>
              <a:t>Ways to create perspective….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Note:  </a:t>
            </a:r>
            <a:r>
              <a:rPr lang="en-US" sz="3200" dirty="0" smtClean="0"/>
              <a:t>artists were paid to paint portraits by patrons …. but wanted to show off perspective skills – often portraits are in front of windows with landscapes behind ….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lang="en-US" sz="3000" baseline="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4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991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 smtClean="0">
                <a:solidFill>
                  <a:srgbClr val="FFC000"/>
                </a:solidFill>
                <a:latin typeface="Arial Black" pitchFamily="34" charset="0"/>
              </a:rPr>
              <a:t>Linear Perspective</a:t>
            </a:r>
            <a:endParaRPr lang="en-US" sz="46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8195" name="Picture 3" descr="Masaccio-Trinity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3224213" y="981075"/>
            <a:ext cx="2795587" cy="564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516804" y="1722819"/>
            <a:ext cx="2707409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900" b="1" dirty="0">
                <a:solidFill>
                  <a:srgbClr val="00B0F0"/>
                </a:solidFill>
                <a:latin typeface="Arial Black" pitchFamily="34" charset="0"/>
              </a:rPr>
              <a:t>First use </a:t>
            </a:r>
            <a:br>
              <a:rPr lang="en-US" sz="2900" b="1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2900" b="1" dirty="0">
                <a:solidFill>
                  <a:srgbClr val="00B0F0"/>
                </a:solidFill>
                <a:latin typeface="Arial Black" pitchFamily="34" charset="0"/>
              </a:rPr>
              <a:t>of linear </a:t>
            </a:r>
            <a:br>
              <a:rPr lang="en-US" sz="2900" b="1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2900" b="1" dirty="0">
                <a:solidFill>
                  <a:srgbClr val="00B0F0"/>
                </a:solidFill>
                <a:latin typeface="Arial Black" pitchFamily="34" charset="0"/>
              </a:rPr>
              <a:t>perspective!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 flipV="1">
            <a:off x="3200400" y="2438400"/>
            <a:ext cx="137160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 flipH="1" flipV="1">
            <a:off x="4572000" y="2438400"/>
            <a:ext cx="1447800" cy="1752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>
            <a:off x="3200400" y="914400"/>
            <a:ext cx="137160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flipH="1">
            <a:off x="4572000" y="990600"/>
            <a:ext cx="1447800" cy="1447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6324600" y="1143000"/>
            <a:ext cx="2819400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4488" indent="-344488">
              <a:spcBef>
                <a:spcPct val="50000"/>
              </a:spcBef>
              <a:buClr>
                <a:srgbClr val="CC3300"/>
              </a:buClr>
              <a:buFont typeface="Arial" pitchFamily="34" charset="0"/>
              <a:buChar char="•"/>
              <a:defRPr/>
            </a:pPr>
            <a:r>
              <a:rPr lang="en-US" sz="2600" b="1" i="1" dirty="0">
                <a:solidFill>
                  <a:schemeClr val="tx2"/>
                </a:solidFill>
              </a:rPr>
              <a:t>The </a:t>
            </a:r>
            <a:r>
              <a:rPr lang="en-US" sz="2600" b="1" i="1" dirty="0" smtClean="0">
                <a:solidFill>
                  <a:schemeClr val="tx2"/>
                </a:solidFill>
              </a:rPr>
              <a:t>Trinity</a:t>
            </a:r>
          </a:p>
          <a:p>
            <a:pPr marL="344488" indent="-344488">
              <a:spcBef>
                <a:spcPct val="50000"/>
              </a:spcBef>
              <a:buClr>
                <a:srgbClr val="CC3300"/>
              </a:buCl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Masaccio 1427</a:t>
            </a:r>
          </a:p>
          <a:p>
            <a:pPr marL="344488" indent="-344488">
              <a:spcBef>
                <a:spcPct val="50000"/>
              </a:spcBef>
              <a:buClr>
                <a:srgbClr val="CC3300"/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Fresco, </a:t>
            </a:r>
            <a:br>
              <a:rPr lang="pt-BR" sz="2800" dirty="0" smtClean="0"/>
            </a:br>
            <a:r>
              <a:rPr lang="pt-BR" sz="2800" dirty="0" smtClean="0"/>
              <a:t>Santa Maria Novella, Florence</a:t>
            </a:r>
            <a:endParaRPr lang="en-U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72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Leonardo Da Vinci 1452-1519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35321"/>
            <a:ext cx="5334001" cy="3102700"/>
          </a:xfrm>
        </p:spPr>
        <p:txBody>
          <a:bodyPr>
            <a:normAutofit fontScale="47500" lnSpcReduction="20000"/>
          </a:bodyPr>
          <a:lstStyle/>
          <a:p>
            <a:pPr lvl="0">
              <a:defRPr/>
            </a:pPr>
            <a:r>
              <a:rPr lang="en-US" sz="4000" b="1" dirty="0" smtClean="0"/>
              <a:t>Famous painting…</a:t>
            </a:r>
          </a:p>
          <a:p>
            <a:pPr lvl="0">
              <a:defRPr/>
            </a:pPr>
            <a:r>
              <a:rPr lang="en-US" sz="4000" b="1" dirty="0" smtClean="0"/>
              <a:t>Perspective – light shadowing/softening edges </a:t>
            </a:r>
          </a:p>
          <a:p>
            <a:pPr lvl="0">
              <a:defRPr/>
            </a:pPr>
            <a:r>
              <a:rPr lang="en-US" sz="4000" b="1" dirty="0" smtClean="0"/>
              <a:t>Scientist (anatomy) </a:t>
            </a:r>
          </a:p>
          <a:p>
            <a:pPr lvl="0">
              <a:defRPr/>
            </a:pPr>
            <a:r>
              <a:rPr lang="en-US" sz="4000" b="1" dirty="0" smtClean="0"/>
              <a:t>Inventor </a:t>
            </a:r>
          </a:p>
          <a:p>
            <a:pPr lvl="0">
              <a:defRPr/>
            </a:pPr>
            <a:r>
              <a:rPr lang="en-US" sz="4000" b="1" dirty="0" smtClean="0"/>
              <a:t>Architect</a:t>
            </a:r>
          </a:p>
          <a:p>
            <a:pPr lvl="0">
              <a:defRPr/>
            </a:pPr>
            <a:r>
              <a:rPr lang="en-US" sz="4000" b="1" dirty="0" smtClean="0"/>
              <a:t>Engineer</a:t>
            </a:r>
          </a:p>
          <a:p>
            <a:pPr lvl="0">
              <a:defRPr/>
            </a:pP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35321"/>
            <a:ext cx="3810000" cy="592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0726"/>
            <a:ext cx="2843676" cy="268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83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Mona Lisa and Pop Culture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642" y="1456330"/>
            <a:ext cx="3768607" cy="540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59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2286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i="1" dirty="0">
                <a:solidFill>
                  <a:srgbClr val="CC3300"/>
                </a:solidFill>
                <a:latin typeface="Arial Black" pitchFamily="34" charset="0"/>
              </a:rPr>
              <a:t>Mona Lisa</a:t>
            </a:r>
            <a:r>
              <a:rPr lang="en-US" sz="4800" dirty="0">
                <a:solidFill>
                  <a:srgbClr val="CC3300"/>
                </a:solidFill>
                <a:latin typeface="Arial Black" pitchFamily="34" charset="0"/>
              </a:rPr>
              <a:t> </a:t>
            </a:r>
            <a:r>
              <a:rPr lang="en-US" sz="3200" dirty="0">
                <a:latin typeface="Arial Black" pitchFamily="34" charset="0"/>
              </a:rPr>
              <a:t>OR</a:t>
            </a:r>
            <a:r>
              <a:rPr lang="en-US" sz="4800" dirty="0">
                <a:solidFill>
                  <a:srgbClr val="CC3300"/>
                </a:solidFill>
                <a:latin typeface="Arial Black" pitchFamily="34" charset="0"/>
              </a:rPr>
              <a:t> da Vinci??</a:t>
            </a:r>
          </a:p>
        </p:txBody>
      </p:sp>
      <p:pic>
        <p:nvPicPr>
          <p:cNvPr id="43014" name="Picture 6" descr="monamorp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822950"/>
            <a:ext cx="8458200" cy="103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6" name="Picture 8" descr="Mona-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3695700" cy="4745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29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Learning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 can describe the characteristics of the Renaissance and understand why it began in Italy.</a:t>
            </a:r>
          </a:p>
          <a:p>
            <a:pPr lvl="0"/>
            <a:r>
              <a:rPr lang="en-US" dirty="0" smtClean="0"/>
              <a:t>I can identify Renaissance artists and writers and explain how new ideas (Humanism) affected the arts of the period.</a:t>
            </a:r>
          </a:p>
          <a:p>
            <a:r>
              <a:rPr lang="en-US" dirty="0" smtClean="0"/>
              <a:t>I can explain how the printing revolution shaped Europe society.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8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228600" y="246221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i="1" dirty="0">
                <a:solidFill>
                  <a:srgbClr val="CC3300"/>
                </a:solidFill>
                <a:latin typeface="Arial Black" pitchFamily="34" charset="0"/>
                <a:cs typeface="Arial" pitchFamily="34" charset="0"/>
              </a:rPr>
              <a:t>The Last Supper </a:t>
            </a:r>
            <a:r>
              <a:rPr lang="en-US" sz="3200" dirty="0">
                <a:solidFill>
                  <a:srgbClr val="CC3300"/>
                </a:solidFill>
                <a:latin typeface="Arial Black" pitchFamily="34" charset="0"/>
                <a:cs typeface="Arial" pitchFamily="34" charset="0"/>
              </a:rPr>
              <a:t>- da </a:t>
            </a:r>
            <a:r>
              <a:rPr lang="en-US" sz="3200" dirty="0" smtClean="0">
                <a:solidFill>
                  <a:srgbClr val="CC3300"/>
                </a:solidFill>
                <a:latin typeface="Arial Black" pitchFamily="34" charset="0"/>
                <a:cs typeface="Arial" pitchFamily="34" charset="0"/>
              </a:rPr>
              <a:t>Vinci Geometry</a:t>
            </a:r>
            <a:endParaRPr lang="en-US" sz="3200" dirty="0">
              <a:solidFill>
                <a:srgbClr val="CC33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1747" name="Picture 4" descr="Da Vinci-Last Supper-1498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28600" y="838200"/>
            <a:ext cx="8534400" cy="44878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7575" name="AutoShape 7"/>
          <p:cNvSpPr>
            <a:spLocks noChangeArrowheads="1"/>
          </p:cNvSpPr>
          <p:nvPr/>
        </p:nvSpPr>
        <p:spPr bwMode="auto">
          <a:xfrm>
            <a:off x="3657600" y="2667000"/>
            <a:ext cx="1752600" cy="13716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7578" name="AutoShape 10"/>
          <p:cNvSpPr>
            <a:spLocks noChangeArrowheads="1"/>
          </p:cNvSpPr>
          <p:nvPr/>
        </p:nvSpPr>
        <p:spPr bwMode="auto">
          <a:xfrm flipV="1">
            <a:off x="6629400" y="2590800"/>
            <a:ext cx="2209800" cy="1295400"/>
          </a:xfrm>
          <a:custGeom>
            <a:avLst/>
            <a:gdLst>
              <a:gd name="T0" fmla="*/ 197815444 w 21600"/>
              <a:gd name="T1" fmla="*/ 38844009 h 21600"/>
              <a:gd name="T2" fmla="*/ 113037419 w 21600"/>
              <a:gd name="T3" fmla="*/ 77688019 h 21600"/>
              <a:gd name="T4" fmla="*/ 28259355 w 21600"/>
              <a:gd name="T5" fmla="*/ 38844009 h 21600"/>
              <a:gd name="T6" fmla="*/ 1130374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579" name="AutoShape 11"/>
          <p:cNvSpPr>
            <a:spLocks noChangeArrowheads="1"/>
          </p:cNvSpPr>
          <p:nvPr/>
        </p:nvSpPr>
        <p:spPr bwMode="auto">
          <a:xfrm flipV="1">
            <a:off x="0" y="2819400"/>
            <a:ext cx="2590800" cy="1219200"/>
          </a:xfrm>
          <a:custGeom>
            <a:avLst/>
            <a:gdLst>
              <a:gd name="T0" fmla="*/ 271908080 w 21600"/>
              <a:gd name="T1" fmla="*/ 34408535 h 21600"/>
              <a:gd name="T2" fmla="*/ 155376037 w 21600"/>
              <a:gd name="T3" fmla="*/ 68817070 h 21600"/>
              <a:gd name="T4" fmla="*/ 38844009 w 21600"/>
              <a:gd name="T5" fmla="*/ 34408535 h 21600"/>
              <a:gd name="T6" fmla="*/ 15537603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580" name="AutoShape 12"/>
          <p:cNvSpPr>
            <a:spLocks noChangeArrowheads="1"/>
          </p:cNvSpPr>
          <p:nvPr/>
        </p:nvSpPr>
        <p:spPr bwMode="auto">
          <a:xfrm flipH="1">
            <a:off x="4800600" y="2743200"/>
            <a:ext cx="1981200" cy="1371600"/>
          </a:xfrm>
          <a:prstGeom prst="parallelogram">
            <a:avLst>
              <a:gd name="adj" fmla="val 36111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581" name="AutoShape 13"/>
          <p:cNvSpPr>
            <a:spLocks noChangeArrowheads="1"/>
          </p:cNvSpPr>
          <p:nvPr/>
        </p:nvSpPr>
        <p:spPr bwMode="auto">
          <a:xfrm flipH="1">
            <a:off x="2133600" y="3048000"/>
            <a:ext cx="1752600" cy="1066800"/>
          </a:xfrm>
          <a:prstGeom prst="parallelogram">
            <a:avLst>
              <a:gd name="adj" fmla="val 41071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486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Bartholomew, James, Andrew</a:t>
            </a:r>
          </a:p>
          <a:p>
            <a:r>
              <a:rPr lang="en-US" dirty="0" smtClean="0"/>
              <a:t>surprised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5486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Judas, Peter, John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5562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Jesus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5486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Thomas, James the Greater, Philip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562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Matthew, Jude, Simon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5" grpId="0" animBg="1"/>
      <p:bldP spid="237578" grpId="0" animBg="1"/>
      <p:bldP spid="237579" grpId="0" animBg="1"/>
      <p:bldP spid="237580" grpId="0" animBg="1"/>
      <p:bldP spid="2375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82022"/>
            <a:ext cx="86868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n-US" sz="4800" dirty="0" smtClean="0">
                <a:solidFill>
                  <a:srgbClr val="FFC000"/>
                </a:solidFill>
                <a:latin typeface="Algerian" pitchFamily="82" charset="0"/>
              </a:rPr>
              <a:t>Michelangelo Buonarroti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16577"/>
            <a:ext cx="8077200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Renaissance Man– </a:t>
            </a:r>
            <a:r>
              <a:rPr lang="en-US" sz="3200" dirty="0" smtClean="0"/>
              <a:t>painter </a:t>
            </a:r>
          </a:p>
          <a:p>
            <a:pPr>
              <a:buNone/>
            </a:pPr>
            <a:r>
              <a:rPr lang="en-US" sz="3200" dirty="0" smtClean="0"/>
              <a:t>sculptor, architect, poet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Greatest Works:  </a:t>
            </a:r>
          </a:p>
          <a:p>
            <a:pPr algn="ctr">
              <a:buNone/>
            </a:pPr>
            <a:r>
              <a:rPr lang="en-US" sz="2800" i="1" dirty="0" smtClean="0">
                <a:solidFill>
                  <a:srgbClr val="FFC000"/>
                </a:solidFill>
                <a:latin typeface="Arial Black" pitchFamily="34" charset="0"/>
              </a:rPr>
              <a:t>Sistine Chapel</a:t>
            </a:r>
          </a:p>
          <a:p>
            <a:pPr algn="ctr">
              <a:buNone/>
            </a:pPr>
            <a:r>
              <a:rPr lang="en-US" sz="2800" i="1" dirty="0" smtClean="0">
                <a:solidFill>
                  <a:srgbClr val="FFC000"/>
                </a:solidFill>
                <a:latin typeface="Arial Black" pitchFamily="34" charset="0"/>
              </a:rPr>
              <a:t>David Statue</a:t>
            </a:r>
          </a:p>
          <a:p>
            <a:pPr algn="ctr">
              <a:buNone/>
            </a:pPr>
            <a:r>
              <a:rPr lang="en-US" sz="2800" i="1" dirty="0" smtClean="0">
                <a:solidFill>
                  <a:srgbClr val="FFC000"/>
                </a:solidFill>
                <a:latin typeface="Arial Black" pitchFamily="34" charset="0"/>
              </a:rPr>
              <a:t>Pieta – St. Peters</a:t>
            </a:r>
          </a:p>
          <a:p>
            <a:pPr algn="ctr">
              <a:buNone/>
            </a:pPr>
            <a:r>
              <a:rPr lang="en-US" sz="2800" i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endParaRPr lang="en-US" sz="2800" i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8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52400"/>
            <a:ext cx="2974975" cy="6553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267" name="Picture 3" descr="Donatello-David-Bronze-1444-46"/>
          <p:cNvPicPr>
            <a:picLocks noChangeAspect="1" noChangeArrowheads="1"/>
          </p:cNvPicPr>
          <p:nvPr/>
        </p:nvPicPr>
        <p:blipFill>
          <a:blip r:embed="rId3" cstate="print">
            <a:lum bright="18000" contrast="6000"/>
          </a:blip>
          <a:srcRect b="2353"/>
          <a:stretch>
            <a:fillRect/>
          </a:stretch>
        </p:blipFill>
        <p:spPr bwMode="auto">
          <a:xfrm>
            <a:off x="228600" y="152400"/>
            <a:ext cx="3130550" cy="6553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359150" y="229706"/>
            <a:ext cx="249469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  <a:sym typeface="Wingdings" pitchFamily="2" charset="2"/>
              </a:rPr>
              <a:t>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sym typeface="Lucida Sans" pitchFamily="34" charset="0"/>
              </a:rPr>
              <a:t>1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440</a:t>
            </a:r>
            <a:endParaRPr lang="en-US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29000" y="54864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  <a:sym typeface="Lucida Sans" pitchFamily="34" charset="0"/>
              </a:rPr>
              <a:t>1501-1504 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  <a:sym typeface="Wingdings" pitchFamily="2" charset="2"/>
              </a:rPr>
              <a:t></a:t>
            </a:r>
            <a:endParaRPr lang="en-US" sz="2800" dirty="0">
              <a:solidFill>
                <a:srgbClr val="FFFF00"/>
              </a:solidFill>
              <a:latin typeface="Arial Black" pitchFamily="34" charset="0"/>
              <a:sym typeface="Lucida Sans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505200" y="1066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  <a:sym typeface="Lucida Sans" pitchFamily="34" charset="0"/>
              </a:rPr>
              <a:t>What</a:t>
            </a:r>
            <a:br>
              <a:rPr lang="en-US" sz="2800" dirty="0">
                <a:latin typeface="Arial Black" pitchFamily="34" charset="0"/>
                <a:sym typeface="Lucida Sans" pitchFamily="34" charset="0"/>
              </a:rPr>
            </a:br>
            <a:r>
              <a:rPr lang="en-US" sz="2800" dirty="0" smtClean="0">
                <a:latin typeface="Arial Black" pitchFamily="34" charset="0"/>
                <a:sym typeface="Lucida Sans" pitchFamily="34" charset="0"/>
              </a:rPr>
              <a:t>a</a:t>
            </a:r>
            <a:r>
              <a:rPr lang="en-US" sz="2800" dirty="0">
                <a:latin typeface="Arial Black" pitchFamily="34" charset="0"/>
                <a:sym typeface="Lucida Sans" pitchFamily="34" charset="0"/>
              </a:rPr>
              <a:t/>
            </a:r>
            <a:br>
              <a:rPr lang="en-US" sz="2800" dirty="0">
                <a:latin typeface="Arial Black" pitchFamily="34" charset="0"/>
                <a:sym typeface="Lucida Sans" pitchFamily="34" charset="0"/>
              </a:rPr>
            </a:br>
            <a:r>
              <a:rPr lang="en-US" sz="2800" dirty="0" smtClean="0">
                <a:latin typeface="Arial Black" pitchFamily="34" charset="0"/>
                <a:sym typeface="Lucida Sans" pitchFamily="34" charset="0"/>
              </a:rPr>
              <a:t>difference</a:t>
            </a:r>
            <a:r>
              <a:rPr lang="en-US" sz="2800" dirty="0">
                <a:latin typeface="Arial Black" pitchFamily="34" charset="0"/>
                <a:sym typeface="Lucida Sans" pitchFamily="34" charset="0"/>
              </a:rPr>
              <a:t/>
            </a:r>
            <a:br>
              <a:rPr lang="en-US" sz="2800" dirty="0">
                <a:latin typeface="Arial Black" pitchFamily="34" charset="0"/>
                <a:sym typeface="Lucida Sans" pitchFamily="34" charset="0"/>
              </a:rPr>
            </a:br>
            <a:r>
              <a:rPr lang="en-US" sz="2800" dirty="0" smtClean="0">
                <a:latin typeface="Arial Black" pitchFamily="34" charset="0"/>
                <a:sym typeface="Lucida Sans" pitchFamily="34" charset="0"/>
              </a:rPr>
              <a:t>a</a:t>
            </a:r>
            <a:r>
              <a:rPr lang="en-US" sz="2800" dirty="0">
                <a:latin typeface="Arial Black" pitchFamily="34" charset="0"/>
                <a:sym typeface="Lucida Sans" pitchFamily="34" charset="0"/>
              </a:rPr>
              <a:t/>
            </a:r>
            <a:br>
              <a:rPr lang="en-US" sz="2800" dirty="0">
                <a:latin typeface="Arial Black" pitchFamily="34" charset="0"/>
                <a:sym typeface="Lucida Sans" pitchFamily="34" charset="0"/>
              </a:rPr>
            </a:br>
            <a:r>
              <a:rPr lang="en-US" sz="2800" dirty="0" smtClean="0">
                <a:latin typeface="Arial Black" pitchFamily="34" charset="0"/>
                <a:sym typeface="Lucida Sans" pitchFamily="34" charset="0"/>
              </a:rPr>
              <a:t>century</a:t>
            </a:r>
            <a:r>
              <a:rPr lang="en-US" sz="2800" dirty="0">
                <a:latin typeface="Arial Black" pitchFamily="34" charset="0"/>
                <a:sym typeface="Lucida Sans" pitchFamily="34" charset="0"/>
              </a:rPr>
              <a:t/>
            </a:r>
            <a:br>
              <a:rPr lang="en-US" sz="2800" dirty="0">
                <a:latin typeface="Arial Black" pitchFamily="34" charset="0"/>
                <a:sym typeface="Lucida Sans" pitchFamily="34" charset="0"/>
              </a:rPr>
            </a:br>
            <a:r>
              <a:rPr lang="en-US" sz="2800" dirty="0" smtClean="0">
                <a:latin typeface="Arial Black" pitchFamily="34" charset="0"/>
                <a:sym typeface="Lucida Sans" pitchFamily="34" charset="0"/>
              </a:rPr>
              <a:t>makes</a:t>
            </a:r>
            <a:r>
              <a:rPr lang="en-US" sz="2800" dirty="0">
                <a:latin typeface="Arial Black" pitchFamily="34" charset="0"/>
                <a:sym typeface="Lucida Sans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165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Michelangelo-Sistine Chapel-Full View-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810000" y="228600"/>
            <a:ext cx="4821238" cy="647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0" y="228600"/>
            <a:ext cx="35052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i="1" dirty="0">
                <a:solidFill>
                  <a:srgbClr val="CC3300"/>
                </a:solidFill>
                <a:latin typeface="Arial Black" pitchFamily="34" charset="0"/>
                <a:hlinkClick r:id="rId3"/>
              </a:rPr>
              <a:t>The Sistine Chapel</a:t>
            </a:r>
            <a:br>
              <a:rPr lang="en-US" sz="4400" i="1" dirty="0">
                <a:solidFill>
                  <a:srgbClr val="CC3300"/>
                </a:solidFill>
                <a:latin typeface="Arial Black" pitchFamily="34" charset="0"/>
                <a:hlinkClick r:id="rId3"/>
              </a:rPr>
            </a:br>
            <a:r>
              <a:rPr lang="en-US" sz="4400" i="1" dirty="0">
                <a:solidFill>
                  <a:srgbClr val="CC3300"/>
                </a:solidFill>
                <a:latin typeface="Arial Black" pitchFamily="34" charset="0"/>
              </a:rPr>
              <a:t/>
            </a:r>
            <a:br>
              <a:rPr lang="en-US" sz="4400" i="1" dirty="0">
                <a:solidFill>
                  <a:srgbClr val="CC3300"/>
                </a:solidFill>
                <a:latin typeface="Arial Black" pitchFamily="34" charset="0"/>
              </a:rPr>
            </a:br>
            <a:r>
              <a:rPr lang="en-US" sz="3600" dirty="0">
                <a:solidFill>
                  <a:srgbClr val="CC3300"/>
                </a:solidFill>
              </a:rPr>
              <a:t>Michelangelo Buonarroti</a:t>
            </a:r>
            <a:br>
              <a:rPr lang="en-US" sz="3600" dirty="0">
                <a:solidFill>
                  <a:srgbClr val="CC3300"/>
                </a:solidFill>
              </a:rPr>
            </a:br>
            <a:r>
              <a:rPr lang="en-US" sz="3600" dirty="0" smtClean="0">
                <a:solidFill>
                  <a:srgbClr val="CC3300"/>
                </a:solidFill>
              </a:rPr>
              <a:t>1508 </a:t>
            </a:r>
            <a:r>
              <a:rPr lang="en-US" sz="3600" dirty="0">
                <a:solidFill>
                  <a:srgbClr val="CC3300"/>
                </a:solidFill>
              </a:rPr>
              <a:t>- 1512</a:t>
            </a:r>
          </a:p>
        </p:txBody>
      </p:sp>
    </p:spTree>
    <p:extLst>
      <p:ext uri="{BB962C8B-B14F-4D97-AF65-F5344CB8AC3E}">
        <p14:creationId xmlns:p14="http://schemas.microsoft.com/office/powerpoint/2010/main" val="279265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905000" y="633478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Arial Black" pitchFamily="34" charset="0"/>
              </a:rPr>
              <a:t>Creation of Heavens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52228" name="Picture 6" descr="The Creation of the Heavens (detail)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295400" y="914399"/>
            <a:ext cx="7391400" cy="536780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i="1" dirty="0" smtClean="0">
                <a:solidFill>
                  <a:srgbClr val="CC3300"/>
                </a:solidFill>
                <a:latin typeface="Arial Black" pitchFamily="34" charset="0"/>
              </a:rPr>
              <a:t>Sistine </a:t>
            </a:r>
            <a:r>
              <a:rPr lang="en-US" sz="4400" i="1" dirty="0">
                <a:solidFill>
                  <a:srgbClr val="CC3300"/>
                </a:solidFill>
                <a:latin typeface="Arial Black" pitchFamily="34" charset="0"/>
              </a:rPr>
              <a:t>Chapel </a:t>
            </a:r>
            <a:r>
              <a:rPr lang="en-US" sz="4400" dirty="0">
                <a:solidFill>
                  <a:srgbClr val="CC3300"/>
                </a:solidFill>
                <a:latin typeface="Arial Black" pitchFamily="34" charset="0"/>
              </a:rPr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354160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i="1" dirty="0" smtClean="0">
                <a:solidFill>
                  <a:srgbClr val="CC3300"/>
                </a:solidFill>
                <a:latin typeface="Arial Black" pitchFamily="34" charset="0"/>
              </a:rPr>
              <a:t>Sistine </a:t>
            </a:r>
            <a:r>
              <a:rPr lang="en-US" sz="4400" i="1" dirty="0">
                <a:solidFill>
                  <a:srgbClr val="CC3300"/>
                </a:solidFill>
                <a:latin typeface="Arial Black" pitchFamily="34" charset="0"/>
              </a:rPr>
              <a:t>Chapel </a:t>
            </a:r>
            <a:r>
              <a:rPr lang="en-US" sz="4400" dirty="0">
                <a:solidFill>
                  <a:srgbClr val="CC3300"/>
                </a:solidFill>
                <a:latin typeface="Arial Black" pitchFamily="34" charset="0"/>
              </a:rPr>
              <a:t>Details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" y="6019800"/>
            <a:ext cx="30823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Arial Black" pitchFamily="34" charset="0"/>
              </a:rPr>
              <a:t>Creation </a:t>
            </a:r>
            <a:r>
              <a:rPr lang="en-US" sz="3200" dirty="0" smtClean="0">
                <a:latin typeface="Arial Black" pitchFamily="34" charset="0"/>
              </a:rPr>
              <a:t>of ?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53252" name="Picture 7" descr="Michelangelo-Sistine Chapel-Creation of A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" y="990600"/>
            <a:ext cx="6502051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8" name="Picture 8" descr="Michelangelo-Sistine Chapel-Creation of Adam-closeup of God's Fac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6425890" y="1219200"/>
            <a:ext cx="271811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9" name="Picture 9" descr="Michelangelo-Sistine Chapel-Creation of Adam-hands of God and Adam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t="4562"/>
          <a:stretch>
            <a:fillRect/>
          </a:stretch>
        </p:blipFill>
        <p:spPr bwMode="auto">
          <a:xfrm>
            <a:off x="4118622" y="5105401"/>
            <a:ext cx="502537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58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7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0924"/>
            <a:ext cx="5257800" cy="4495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Renaissance Art – Realism &amp; </a:t>
            </a:r>
          </a:p>
          <a:p>
            <a:pPr>
              <a:buNone/>
            </a:pPr>
            <a:r>
              <a:rPr lang="en-US" dirty="0" smtClean="0"/>
              <a:t>Expression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-Linear perspective</a:t>
            </a:r>
          </a:p>
          <a:p>
            <a:pPr>
              <a:buNone/>
            </a:pPr>
            <a:r>
              <a:rPr lang="en-US" b="1" dirty="0" smtClean="0"/>
              <a:t>Greatest Work: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i="1" dirty="0" smtClean="0">
                <a:solidFill>
                  <a:srgbClr val="FFC000"/>
                </a:solidFill>
              </a:rPr>
              <a:t>The School of Athens</a:t>
            </a:r>
          </a:p>
          <a:p>
            <a:pPr>
              <a:buNone/>
            </a:pPr>
            <a:r>
              <a:rPr lang="en-US" sz="2800" dirty="0" smtClean="0"/>
              <a:t>Painted Renaissance Figures </a:t>
            </a:r>
          </a:p>
          <a:p>
            <a:pPr>
              <a:buNone/>
            </a:pPr>
            <a:r>
              <a:rPr lang="en-US" sz="2800" dirty="0" smtClean="0"/>
              <a:t>such as himself, Michelangelo, </a:t>
            </a:r>
          </a:p>
          <a:p>
            <a:pPr>
              <a:buNone/>
            </a:pPr>
            <a:r>
              <a:rPr lang="en-US" sz="2800" dirty="0" smtClean="0"/>
              <a:t>da Vinci as classical </a:t>
            </a:r>
          </a:p>
          <a:p>
            <a:pPr>
              <a:buNone/>
            </a:pPr>
            <a:r>
              <a:rPr lang="en-US" sz="2800" dirty="0" smtClean="0"/>
              <a:t>philosophers &amp; students </a:t>
            </a:r>
            <a:endParaRPr lang="en-US" sz="2800" dirty="0"/>
          </a:p>
        </p:txBody>
      </p:sp>
      <p:pic>
        <p:nvPicPr>
          <p:cNvPr id="5" name="Picture 5" descr="Raphael-Self-Portrait-1506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257800" y="0"/>
            <a:ext cx="3837809" cy="5181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0" y="5562600"/>
            <a:ext cx="3810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6738" indent="-566738" algn="ctr">
              <a:buClr>
                <a:srgbClr val="CC3300"/>
              </a:buClr>
              <a:buFont typeface="PressWriter Symbols" pitchFamily="2" charset="2"/>
              <a:buNone/>
              <a:tabLst>
                <a:tab pos="566738" algn="l"/>
              </a:tabLst>
              <a:defRPr/>
            </a:pPr>
            <a:r>
              <a:rPr lang="en-US" sz="2300" b="1" i="1" dirty="0">
                <a:latin typeface="Arial" pitchFamily="34" charset="0"/>
                <a:cs typeface="Arial" pitchFamily="34" charset="0"/>
              </a:rPr>
              <a:t>Self-Portrait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, 1506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03238"/>
            <a:ext cx="4829331" cy="868362"/>
          </a:xfrm>
        </p:spPr>
        <p:txBody>
          <a:bodyPr/>
          <a:lstStyle/>
          <a:p>
            <a:r>
              <a:rPr lang="en-US" dirty="0" smtClean="0"/>
              <a:t>Raphael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8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52400" y="288925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i="1" dirty="0">
                <a:solidFill>
                  <a:srgbClr val="CC3300"/>
                </a:solidFill>
                <a:latin typeface="Arial Black" pitchFamily="34" charset="0"/>
              </a:rPr>
              <a:t>The School of Athens </a:t>
            </a:r>
            <a:r>
              <a:rPr lang="en-US" sz="3600" dirty="0">
                <a:solidFill>
                  <a:srgbClr val="CC3300"/>
                </a:solidFill>
                <a:latin typeface="Arial Black" pitchFamily="34" charset="0"/>
              </a:rPr>
              <a:t>– Raphael, 1510 -11</a:t>
            </a: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0" y="15240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600" b="1" dirty="0" smtClean="0"/>
              <a:t>Important </a:t>
            </a:r>
            <a:r>
              <a:rPr lang="en-US" sz="3600" b="1" dirty="0"/>
              <a:t>Greek philosophers</a:t>
            </a:r>
            <a:r>
              <a:rPr lang="en-US" sz="3600" b="1" dirty="0" smtClean="0"/>
              <a:t> &amp; thinkers </a:t>
            </a:r>
            <a:r>
              <a:rPr lang="en-US" sz="3600" b="1" dirty="0"/>
              <a:t>papal apartments </a:t>
            </a:r>
            <a:r>
              <a:rPr lang="en-US" sz="3600" b="1" dirty="0" smtClean="0"/>
              <a:t>library of Vatican.</a:t>
            </a:r>
            <a:endParaRPr lang="en-US" sz="3600" b="1" dirty="0">
              <a:sym typeface="Wingdings" pitchFamily="2" charset="2"/>
            </a:endParaRP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600" b="1" dirty="0"/>
              <a:t>Located in</a:t>
            </a: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600" b="1" dirty="0"/>
              <a:t>Raphael worked </a:t>
            </a:r>
            <a:r>
              <a:rPr lang="en-US" sz="3600" b="1" dirty="0" smtClean="0"/>
              <a:t>on this at same time Michelangelo did Sistine </a:t>
            </a:r>
            <a:r>
              <a:rPr lang="en-US" sz="3600" b="1" dirty="0"/>
              <a:t>Chapel.</a:t>
            </a: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600" b="1" dirty="0"/>
              <a:t>No Christian themes </a:t>
            </a:r>
            <a:r>
              <a:rPr lang="en-US" sz="3600" b="1" dirty="0" smtClean="0"/>
              <a:t>here but commissioned by a Pope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9636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Raphael-School of Athens-1510-1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62000" y="952500"/>
            <a:ext cx="7696200" cy="5734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CC3300"/>
                </a:solidFill>
                <a:latin typeface="Arial Black" pitchFamily="34" charset="0"/>
              </a:rPr>
              <a:t>The School of Athens </a:t>
            </a:r>
            <a:r>
              <a:rPr lang="en-US" sz="2800" dirty="0">
                <a:solidFill>
                  <a:srgbClr val="CC3300"/>
                </a:solidFill>
                <a:latin typeface="Arial Black" pitchFamily="34" charset="0"/>
              </a:rPr>
              <a:t>– Raphael, 1510 -11</a:t>
            </a: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7239000" y="4038600"/>
            <a:ext cx="1066800" cy="5334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itchFamily="34" charset="0"/>
              </a:rPr>
              <a:t>Raphael</a:t>
            </a: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886200" y="3505200"/>
            <a:ext cx="1066800" cy="5334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itchFamily="34" charset="0"/>
              </a:rPr>
              <a:t>Da Vinci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3048000" y="4419600"/>
            <a:ext cx="1981200" cy="685800"/>
          </a:xfrm>
          <a:prstGeom prst="downArrowCallout">
            <a:avLst>
              <a:gd name="adj1" fmla="val 60714"/>
              <a:gd name="adj2" fmla="val 60714"/>
              <a:gd name="adj3" fmla="val 16667"/>
              <a:gd name="adj4" fmla="val 66667"/>
            </a:avLst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itchFamily="34" charset="0"/>
              </a:rPr>
              <a:t>Michelangelo</a:t>
            </a:r>
          </a:p>
        </p:txBody>
      </p:sp>
    </p:spTree>
    <p:extLst>
      <p:ext uri="{BB962C8B-B14F-4D97-AF65-F5344CB8AC3E}">
        <p14:creationId xmlns:p14="http://schemas.microsoft.com/office/powerpoint/2010/main" val="397427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  <p:bldP spid="33805" grpId="0" animBg="1"/>
      <p:bldP spid="338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Raphael-School of Athens-1510-11-details on Plato &amp; Aristo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938" y="1066800"/>
            <a:ext cx="4427537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934200" y="305435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/>
              <a:t>Aristotle</a:t>
            </a:r>
            <a:r>
              <a:rPr lang="en-US" sz="2400" b="1" dirty="0"/>
              <a:t>:</a:t>
            </a:r>
            <a:br>
              <a:rPr lang="en-US" sz="2400" b="1" dirty="0"/>
            </a:br>
            <a:r>
              <a:rPr lang="en-US" sz="2400" b="1" dirty="0"/>
              <a:t>looks to </a:t>
            </a:r>
            <a:r>
              <a:rPr lang="en-US" sz="2400" b="1" dirty="0" smtClean="0"/>
              <a:t>earth (here and now)</a:t>
            </a:r>
            <a:endParaRPr lang="en-US" sz="2400" b="1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28966" y="2368550"/>
            <a:ext cx="1483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u="sng" dirty="0"/>
              <a:t>Plato</a:t>
            </a:r>
            <a:r>
              <a:rPr lang="en-US" sz="2400" b="1" dirty="0"/>
              <a:t>: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points to</a:t>
            </a:r>
            <a:br>
              <a:rPr lang="en-US" sz="2400" b="1" dirty="0" smtClean="0"/>
            </a:br>
            <a:r>
              <a:rPr lang="en-US" sz="2400" b="1" dirty="0"/>
              <a:t>heavens</a:t>
            </a:r>
            <a:r>
              <a:rPr lang="en-US" sz="2400" b="1" dirty="0" smtClean="0"/>
              <a:t>  </a:t>
            </a:r>
            <a:br>
              <a:rPr lang="en-US" sz="2400" b="1" dirty="0" smtClean="0"/>
            </a:br>
            <a:r>
              <a:rPr lang="en-US" sz="2400" b="1" dirty="0" smtClean="0"/>
              <a:t>(IDEAL)</a:t>
            </a:r>
            <a:endParaRPr lang="en-US" sz="2400" b="1" dirty="0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5087938" y="2743200"/>
            <a:ext cx="1981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1811338" y="1752600"/>
            <a:ext cx="838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8991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i="1" dirty="0" smtClean="0">
                <a:solidFill>
                  <a:srgbClr val="CC3300"/>
                </a:solidFill>
                <a:latin typeface="Arial Black" pitchFamily="34" charset="0"/>
              </a:rPr>
              <a:t>The School of Athens </a:t>
            </a:r>
            <a:r>
              <a:rPr lang="en-US" sz="4000" dirty="0" smtClean="0">
                <a:solidFill>
                  <a:srgbClr val="CC3300"/>
                </a:solidFill>
                <a:latin typeface="Arial Black" pitchFamily="34" charset="0"/>
              </a:rPr>
              <a:t>- Detail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4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 animBg="1"/>
      <p:bldP spid="163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Algerian" pitchFamily="82" charset="0"/>
              </a:rPr>
              <a:t>Renaissance:  </a:t>
            </a:r>
            <a:r>
              <a:rPr lang="en-US" sz="4400" i="1" dirty="0" smtClean="0">
                <a:solidFill>
                  <a:schemeClr val="tx1"/>
                </a:solidFill>
                <a:latin typeface="Algerian" pitchFamily="82" charset="0"/>
              </a:rPr>
              <a:t>Rebirth</a:t>
            </a:r>
            <a:endParaRPr lang="en-US" sz="4400" i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048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Approx. 1300-1600</a:t>
            </a:r>
          </a:p>
          <a:p>
            <a:pPr>
              <a:buNone/>
            </a:pPr>
            <a:r>
              <a:rPr lang="en-US" sz="2800" dirty="0" smtClean="0"/>
              <a:t>	(Note: Middle ages 500-1500)</a:t>
            </a:r>
          </a:p>
          <a:p>
            <a:r>
              <a:rPr lang="en-US" sz="2800" dirty="0" smtClean="0"/>
              <a:t>Renewed interest in education &amp; art</a:t>
            </a:r>
          </a:p>
          <a:p>
            <a:r>
              <a:rPr lang="en-US" sz="2800" dirty="0" smtClean="0"/>
              <a:t>Emphasis on individual</a:t>
            </a:r>
          </a:p>
          <a:p>
            <a:r>
              <a:rPr lang="en-US" sz="2800" dirty="0" smtClean="0"/>
              <a:t>Classical Roman &amp; Greek Influence</a:t>
            </a:r>
          </a:p>
          <a:p>
            <a:pPr eaLnBrk="0" hangingPunct="0">
              <a:spcBef>
                <a:spcPct val="50000"/>
              </a:spcBef>
              <a:buClr>
                <a:srgbClr val="00517A"/>
              </a:buClr>
              <a:buNone/>
            </a:pPr>
            <a:endParaRPr lang="en-US" sz="3200" b="1" dirty="0" smtClean="0">
              <a:latin typeface="Arial Black" pitchFamily="34" charset="0"/>
            </a:endParaRP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418" y="4341346"/>
            <a:ext cx="3774981" cy="25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2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elements from the Renaissance can you find in major cities such as Chicago, Illinois today? </a:t>
            </a:r>
          </a:p>
          <a:p>
            <a:endParaRPr lang="en-US" dirty="0" smtClean="0"/>
          </a:p>
          <a:p>
            <a:r>
              <a:rPr lang="en-US" dirty="0" smtClean="0"/>
              <a:t>Where can you uncover these elements/characteristics?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8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6071"/>
            <a:ext cx="86868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FFC000"/>
                </a:solidFill>
                <a:latin typeface="Algerian" pitchFamily="82" charset="0"/>
              </a:rPr>
              <a:t>Why did the Renaissance start in Italy?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5061"/>
            <a:ext cx="8458200" cy="2559840"/>
          </a:xfrm>
        </p:spPr>
        <p:txBody>
          <a:bodyPr>
            <a:normAutofit/>
          </a:bodyPr>
          <a:lstStyle/>
          <a:p>
            <a:r>
              <a:rPr lang="en-US" b="1" dirty="0" smtClean="0"/>
              <a:t>Thriving city states - wealthy merchants</a:t>
            </a:r>
          </a:p>
          <a:p>
            <a:r>
              <a:rPr lang="en-US" b="1" dirty="0" smtClean="0"/>
              <a:t>Historical connections to classical Rome and Greece</a:t>
            </a:r>
          </a:p>
          <a:p>
            <a:r>
              <a:rPr lang="en-US" b="1" dirty="0" smtClean="0"/>
              <a:t>Easy access to trade. Why???</a:t>
            </a:r>
          </a:p>
          <a:p>
            <a:r>
              <a:rPr lang="en-US" b="1" i="1" dirty="0" smtClean="0"/>
              <a:t>Cultural Diffusion! </a:t>
            </a:r>
            <a:r>
              <a:rPr lang="en-US" i="1" dirty="0" smtClean="0"/>
              <a:t>With who???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5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 descr="40%"/>
          <p:cNvSpPr>
            <a:spLocks noChangeArrowheads="1" noChangeShapeType="1" noTextEdit="1"/>
          </p:cNvSpPr>
          <p:nvPr/>
        </p:nvSpPr>
        <p:spPr bwMode="auto">
          <a:xfrm>
            <a:off x="1371600" y="5486400"/>
            <a:ext cx="6477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CC3300"/>
                </a:solidFill>
                <a:round/>
                <a:headEnd/>
                <a:tailEnd/>
              </a:ln>
              <a:pattFill prst="pct40">
                <a:fgClr>
                  <a:srgbClr val="CC3300"/>
                </a:fgClr>
                <a:bgClr>
                  <a:schemeClr val="tx2"/>
                </a:bgClr>
              </a:pattFill>
              <a:effectLst>
                <a:outerShdw dist="35921" dir="2700000" algn="ctr" rotWithShape="0">
                  <a:schemeClr val="tx1"/>
                </a:outerShdw>
              </a:effectLst>
              <a:latin typeface="Schwarzwald"/>
            </a:endParaRPr>
          </a:p>
        </p:txBody>
      </p:sp>
      <p:pic>
        <p:nvPicPr>
          <p:cNvPr id="4099" name="Picture 3" descr="florenc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1443"/>
          <a:stretch>
            <a:fillRect/>
          </a:stretch>
        </p:blipFill>
        <p:spPr bwMode="auto">
          <a:xfrm>
            <a:off x="304800" y="228600"/>
            <a:ext cx="8281988" cy="563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5943600"/>
            <a:ext cx="577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Renaissance Florence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990600" y="76200"/>
            <a:ext cx="7315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Renaissance Florence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304800" y="4724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PressWriter Symbols" pitchFamily="2" charset="2"/>
              <a:buNone/>
              <a:defRPr/>
            </a:pPr>
            <a:r>
              <a:rPr lang="en-US" sz="2400" dirty="0" smtClean="0">
                <a:latin typeface="Arial Black" pitchFamily="34" charset="0"/>
              </a:rPr>
              <a:t>1252 </a:t>
            </a:r>
            <a:r>
              <a:rPr lang="en-US" sz="2400" dirty="0">
                <a:latin typeface="Arial Black" pitchFamily="34" charset="0"/>
              </a:rPr>
              <a:t>– first </a:t>
            </a:r>
            <a:r>
              <a:rPr lang="en-US" sz="2400" dirty="0" smtClean="0">
                <a:latin typeface="Arial Black" pitchFamily="34" charset="0"/>
              </a:rPr>
              <a:t>gold florins minted</a:t>
            </a:r>
          </a:p>
          <a:p>
            <a:pPr algn="ctr">
              <a:spcBef>
                <a:spcPct val="50000"/>
              </a:spcBef>
              <a:buClr>
                <a:srgbClr val="FF0000"/>
              </a:buClr>
              <a:buFont typeface="PressWriter Symbols" pitchFamily="2" charset="2"/>
              <a:buNone/>
              <a:defRPr/>
            </a:pPr>
            <a:endParaRPr lang="en-US" sz="2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  <a:buClr>
                <a:srgbClr val="FF0000"/>
              </a:buClr>
              <a:buFont typeface="PressWriter Symbols" pitchFamily="2" charset="2"/>
              <a:buNone/>
              <a:defRPr/>
            </a:pP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15045" name="Picture 5" descr="refiori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81000" y="1088100"/>
            <a:ext cx="3581400" cy="3509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3559949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920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C000"/>
                </a:solidFill>
                <a:latin typeface="Algerian" pitchFamily="82" charset="0"/>
              </a:rPr>
              <a:t>Renaissance Man/Woman:</a:t>
            </a:r>
            <a:endParaRPr lang="en-US" sz="48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  <a:buClr>
                <a:srgbClr val="00517A"/>
              </a:buClr>
              <a:buNone/>
            </a:pPr>
            <a:endParaRPr lang="en-US" sz="3200" b="1" dirty="0" smtClean="0">
              <a:latin typeface="Arial Black" pitchFamily="34" charset="0"/>
            </a:endParaRP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603518"/>
            <a:ext cx="87630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>
                <a:solidFill>
                  <a:srgbClr val="FF0000"/>
                </a:solidFill>
                <a:latin typeface="Arial Black" pitchFamily="34" charset="0"/>
              </a:rPr>
              <a:t>Renaissance Man:</a:t>
            </a:r>
            <a:r>
              <a:rPr lang="en-US" sz="3000" dirty="0" smtClean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en-US" sz="3000" dirty="0" smtClean="0"/>
              <a:t>Ideal individual man excels in wide range of studies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>
                <a:latin typeface="Arial Black" pitchFamily="34" charset="0"/>
              </a:rPr>
              <a:t>Based on classic Greek ideal man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>
                <a:solidFill>
                  <a:srgbClr val="FF0000"/>
                </a:solidFill>
                <a:latin typeface="Arial Black" pitchFamily="34" charset="0"/>
              </a:rPr>
              <a:t>Renaissance Woman:  </a:t>
            </a:r>
            <a:r>
              <a:rPr lang="en-US" sz="3000" dirty="0" smtClean="0"/>
              <a:t>study classics, be charming, and inspire art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00" y="3791569"/>
            <a:ext cx="3949999" cy="31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3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Algerian" pitchFamily="82" charset="0"/>
              </a:rPr>
              <a:t>Humanism </a:t>
            </a:r>
            <a:r>
              <a:rPr lang="en-US" sz="3600" dirty="0" smtClean="0">
                <a:solidFill>
                  <a:srgbClr val="FFFFFF"/>
                </a:solidFill>
                <a:latin typeface="Algerian" pitchFamily="82" charset="0"/>
              </a:rPr>
              <a:t>Philosophy of Renaissance</a:t>
            </a:r>
            <a:endParaRPr lang="en-US" sz="3600" dirty="0">
              <a:solidFill>
                <a:srgbClr val="FFFFFF"/>
              </a:solidFill>
              <a:latin typeface="Algerian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332578"/>
            <a:ext cx="8534400" cy="209879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tabLst/>
              <a:defRPr/>
            </a:pPr>
            <a:r>
              <a:rPr lang="en-US" sz="3200" dirty="0" smtClean="0"/>
              <a:t>Centered around what humans were capable of &amp; what they achieved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tabLst/>
              <a:defRPr/>
            </a:pPr>
            <a:r>
              <a:rPr lang="en-US" sz="3200" dirty="0" smtClean="0"/>
              <a:t>Studied </a:t>
            </a:r>
            <a:r>
              <a:rPr lang="en-US" sz="3200" b="1" dirty="0" smtClean="0">
                <a:solidFill>
                  <a:srgbClr val="000000"/>
                </a:solidFill>
              </a:rPr>
              <a:t>classical works for inspiration </a:t>
            </a:r>
            <a:r>
              <a:rPr lang="en-US" sz="3200" dirty="0" smtClean="0"/>
              <a:t>without trying to make them fit with Christianity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297554"/>
            <a:ext cx="4800599" cy="35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-457200" y="76200"/>
            <a:ext cx="952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FFC000"/>
                </a:solidFill>
                <a:latin typeface="Arial Black" pitchFamily="34" charset="0"/>
              </a:rPr>
              <a:t>Emphasis </a:t>
            </a:r>
            <a:r>
              <a:rPr lang="en-US" sz="4000" dirty="0">
                <a:solidFill>
                  <a:srgbClr val="FFC000"/>
                </a:solidFill>
                <a:latin typeface="Arial Black" pitchFamily="34" charset="0"/>
              </a:rPr>
              <a:t>on Individualism</a:t>
            </a:r>
          </a:p>
        </p:txBody>
      </p:sp>
      <p:pic>
        <p:nvPicPr>
          <p:cNvPr id="11267" name="Picture 3" descr="della Francesca-The Portraits of Battista Sforza &amp; Federico de Montefeltro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l="476" t="2397" r="1428" b="1074"/>
          <a:stretch>
            <a:fillRect/>
          </a:stretch>
        </p:blipFill>
        <p:spPr bwMode="auto">
          <a:xfrm>
            <a:off x="3048000" y="2752725"/>
            <a:ext cx="5791200" cy="4105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4488" indent="-34448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400" b="1" i="1" dirty="0">
                <a:solidFill>
                  <a:schemeClr val="tx2"/>
                </a:solidFill>
              </a:rPr>
              <a:t>Batista Sforza &amp; Federico de </a:t>
            </a:r>
            <a:r>
              <a:rPr lang="en-US" sz="2400" b="1" i="1" dirty="0" err="1">
                <a:solidFill>
                  <a:schemeClr val="tx2"/>
                </a:solidFill>
              </a:rPr>
              <a:t>Montefeltre</a:t>
            </a:r>
            <a:r>
              <a:rPr lang="en-US" sz="2400" b="1" i="1" dirty="0">
                <a:solidFill>
                  <a:schemeClr val="tx2"/>
                </a:solidFill>
              </a:rPr>
              <a:t>:  </a:t>
            </a:r>
            <a:r>
              <a:rPr lang="en-US" sz="2400" b="1" i="1" dirty="0" smtClean="0">
                <a:solidFill>
                  <a:schemeClr val="tx2"/>
                </a:solidFill>
              </a:rPr>
              <a:t>Duke </a:t>
            </a:r>
            <a:r>
              <a:rPr lang="en-US" sz="2400" b="1" i="1" dirty="0">
                <a:solidFill>
                  <a:schemeClr val="tx2"/>
                </a:solidFill>
              </a:rPr>
              <a:t>&amp; </a:t>
            </a:r>
            <a:r>
              <a:rPr lang="en-US" sz="2400" b="1" i="1" dirty="0" err="1">
                <a:solidFill>
                  <a:schemeClr val="tx2"/>
                </a:solidFill>
              </a:rPr>
              <a:t>Dutchess</a:t>
            </a:r>
            <a:r>
              <a:rPr lang="en-US" sz="2400" b="1" i="1" dirty="0">
                <a:solidFill>
                  <a:schemeClr val="tx2"/>
                </a:solidFill>
              </a:rPr>
              <a:t> of </a:t>
            </a:r>
            <a:r>
              <a:rPr lang="en-US" sz="2400" b="1" i="1" dirty="0" err="1">
                <a:solidFill>
                  <a:schemeClr val="tx2"/>
                </a:solidFill>
              </a:rPr>
              <a:t>Urbino</a:t>
            </a:r>
            <a:endParaRPr lang="en-US" sz="2400" b="1" i="1" dirty="0">
              <a:solidFill>
                <a:schemeClr val="tx2"/>
              </a:solidFill>
            </a:endParaRPr>
          </a:p>
          <a:p>
            <a:pPr marL="344488" indent="-34448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400" b="1" dirty="0" err="1">
                <a:solidFill>
                  <a:schemeClr val="tx2"/>
                </a:solidFill>
              </a:rPr>
              <a:t>Piero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della</a:t>
            </a:r>
            <a:r>
              <a:rPr lang="en-US" sz="2400" b="1" dirty="0">
                <a:solidFill>
                  <a:schemeClr val="tx2"/>
                </a:solidFill>
              </a:rPr>
              <a:t> Francesca, 1465-1466</a:t>
            </a:r>
            <a:r>
              <a:rPr lang="en-US" sz="2400" b="1" dirty="0" smtClean="0">
                <a:solidFill>
                  <a:schemeClr val="tx2"/>
                </a:solidFill>
              </a:rPr>
              <a:t>.</a:t>
            </a:r>
          </a:p>
          <a:p>
            <a:pPr marL="344488" indent="-34448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Patrons – Portraits 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41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102</TotalTime>
  <Words>621</Words>
  <Application>Microsoft Macintosh PowerPoint</Application>
  <PresentationFormat>On-screen Show (4:3)</PresentationFormat>
  <Paragraphs>125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Inkwell</vt:lpstr>
      <vt:lpstr>PowerPoint Presentation</vt:lpstr>
      <vt:lpstr>Renaissance Learning Goals </vt:lpstr>
      <vt:lpstr>Renaissance:  Rebirth</vt:lpstr>
      <vt:lpstr>Why did the Renaissance start in Italy?       </vt:lpstr>
      <vt:lpstr>PowerPoint Presentation</vt:lpstr>
      <vt:lpstr>PowerPoint Presentation</vt:lpstr>
      <vt:lpstr>Renaissance Man/Woman:</vt:lpstr>
      <vt:lpstr>Humanism Philosophy of Renaissance</vt:lpstr>
      <vt:lpstr>PowerPoint Presentation</vt:lpstr>
      <vt:lpstr>Patrons:</vt:lpstr>
      <vt:lpstr>Humanism:</vt:lpstr>
      <vt:lpstr>Secular:</vt:lpstr>
      <vt:lpstr>What did Johann Gutenberg Invent?</vt:lpstr>
      <vt:lpstr>Changes of Renaissance</vt:lpstr>
      <vt:lpstr>Perspective in Art:</vt:lpstr>
      <vt:lpstr>PowerPoint Presentation</vt:lpstr>
      <vt:lpstr>Leonardo Da Vinci 1452-1519      </vt:lpstr>
      <vt:lpstr>Mona Lisa and Pop Culture </vt:lpstr>
      <vt:lpstr>PowerPoint Presentation</vt:lpstr>
      <vt:lpstr>PowerPoint Presentation</vt:lpstr>
      <vt:lpstr>Michelangelo Buonarroti       </vt:lpstr>
      <vt:lpstr>PowerPoint Presentation</vt:lpstr>
      <vt:lpstr>PowerPoint Presentation</vt:lpstr>
      <vt:lpstr>PowerPoint Presentation</vt:lpstr>
      <vt:lpstr>PowerPoint Presentation</vt:lpstr>
      <vt:lpstr>Raphael </vt:lpstr>
      <vt:lpstr>PowerPoint Presentation</vt:lpstr>
      <vt:lpstr>PowerPoint Presentation</vt:lpstr>
      <vt:lpstr>PowerPoint Presentation</vt:lpstr>
      <vt:lpstr>Recap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Rosenstein</dc:creator>
  <cp:lastModifiedBy>Patriot</cp:lastModifiedBy>
  <cp:revision>11</cp:revision>
  <dcterms:created xsi:type="dcterms:W3CDTF">2014-06-29T19:53:42Z</dcterms:created>
  <dcterms:modified xsi:type="dcterms:W3CDTF">2014-07-02T14:08:03Z</dcterms:modified>
</cp:coreProperties>
</file>