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2"/>
  </p:notesMasterIdLst>
  <p:sldIdLst>
    <p:sldId id="256" r:id="rId2"/>
    <p:sldId id="257" r:id="rId3"/>
    <p:sldId id="258" r:id="rId4"/>
    <p:sldId id="298" r:id="rId5"/>
    <p:sldId id="259" r:id="rId6"/>
    <p:sldId id="261" r:id="rId7"/>
    <p:sldId id="297" r:id="rId8"/>
    <p:sldId id="260" r:id="rId9"/>
    <p:sldId id="262" r:id="rId10"/>
    <p:sldId id="263" r:id="rId11"/>
    <p:sldId id="265" r:id="rId12"/>
    <p:sldId id="266" r:id="rId13"/>
    <p:sldId id="267"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63" d="100"/>
          <a:sy n="63" d="100"/>
        </p:scale>
        <p:origin x="-122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FF276-9EF3-2E4C-A1F6-8177939B6A1B}" type="datetimeFigureOut">
              <a:rPr lang="en-US" smtClean="0"/>
              <a:pPr/>
              <a:t>6/22/14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69665-469B-C04D-AFC7-F54CB2676C02}" type="slidenum">
              <a:rPr lang="en-US" smtClean="0"/>
              <a:pPr/>
              <a:t>‹#›</a:t>
            </a:fld>
            <a:endParaRPr lang="en-US"/>
          </a:p>
        </p:txBody>
      </p:sp>
    </p:spTree>
    <p:extLst>
      <p:ext uri="{BB962C8B-B14F-4D97-AF65-F5344CB8AC3E}">
        <p14:creationId xmlns:p14="http://schemas.microsoft.com/office/powerpoint/2010/main" val="1616340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FF3ECBB-5F9D-824E-9691-DBE219C46A3B}" type="datetimeFigureOut">
              <a:rPr lang="en-US" smtClean="0"/>
              <a:pPr/>
              <a:t>6/22/14</a:t>
            </a:fld>
            <a:endParaRPr lang="en-US"/>
          </a:p>
        </p:txBody>
      </p:sp>
      <p:sp>
        <p:nvSpPr>
          <p:cNvPr id="16" name="Slide Number Placeholder 15"/>
          <p:cNvSpPr>
            <a:spLocks noGrp="1"/>
          </p:cNvSpPr>
          <p:nvPr>
            <p:ph type="sldNum" sz="quarter" idx="11"/>
          </p:nvPr>
        </p:nvSpPr>
        <p:spPr/>
        <p:txBody>
          <a:bodyPr/>
          <a:lstStyle/>
          <a:p>
            <a:fld id="{81408F9B-B485-BE43-A8B1-5419FC79E2D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3ECBB-5F9D-824E-9691-DBE219C46A3B}" type="datetimeFigureOut">
              <a:rPr lang="en-US" smtClean="0"/>
              <a:pPr/>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08F9B-B485-BE43-A8B1-5419FC79E2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F3ECBB-5F9D-824E-9691-DBE219C46A3B}" type="datetimeFigureOut">
              <a:rPr lang="en-US" smtClean="0"/>
              <a:pPr/>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08F9B-B485-BE43-A8B1-5419FC79E2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FF3ECBB-5F9D-824E-9691-DBE219C46A3B}" type="datetimeFigureOut">
              <a:rPr lang="en-US" smtClean="0"/>
              <a:pPr/>
              <a:t>6/22/14</a:t>
            </a:fld>
            <a:endParaRPr lang="en-US"/>
          </a:p>
        </p:txBody>
      </p:sp>
      <p:sp>
        <p:nvSpPr>
          <p:cNvPr id="15" name="Slide Number Placeholder 14"/>
          <p:cNvSpPr>
            <a:spLocks noGrp="1"/>
          </p:cNvSpPr>
          <p:nvPr>
            <p:ph type="sldNum" sz="quarter" idx="15"/>
          </p:nvPr>
        </p:nvSpPr>
        <p:spPr/>
        <p:txBody>
          <a:bodyPr/>
          <a:lstStyle>
            <a:lvl1pPr algn="ctr">
              <a:defRPr/>
            </a:lvl1pPr>
          </a:lstStyle>
          <a:p>
            <a:fld id="{81408F9B-B485-BE43-A8B1-5419FC79E2D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F3ECBB-5F9D-824E-9691-DBE219C46A3B}" type="datetimeFigureOut">
              <a:rPr lang="en-US" smtClean="0"/>
              <a:pPr/>
              <a:t>6/22/14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08F9B-B485-BE43-A8B1-5419FC79E2D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F3ECBB-5F9D-824E-9691-DBE219C46A3B}" type="datetimeFigureOut">
              <a:rPr lang="en-US" smtClean="0"/>
              <a:pPr/>
              <a:t>6/22/14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08F9B-B485-BE43-A8B1-5419FC79E2D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1408F9B-B485-BE43-A8B1-5419FC79E2D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FF3ECBB-5F9D-824E-9691-DBE219C46A3B}" type="datetimeFigureOut">
              <a:rPr lang="en-US" smtClean="0"/>
              <a:pPr/>
              <a:t>6/22/14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F3ECBB-5F9D-824E-9691-DBE219C46A3B}" type="datetimeFigureOut">
              <a:rPr lang="en-US" smtClean="0"/>
              <a:pPr/>
              <a:t>6/22/14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408F9B-B485-BE43-A8B1-5419FC79E2D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3ECBB-5F9D-824E-9691-DBE219C46A3B}" type="datetimeFigureOut">
              <a:rPr lang="en-US" smtClean="0"/>
              <a:pPr/>
              <a:t>6/22/14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08F9B-B485-BE43-A8B1-5419FC79E2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FF3ECBB-5F9D-824E-9691-DBE219C46A3B}" type="datetimeFigureOut">
              <a:rPr lang="en-US" smtClean="0"/>
              <a:pPr/>
              <a:t>6/22/14</a:t>
            </a:fld>
            <a:endParaRPr lang="en-US"/>
          </a:p>
        </p:txBody>
      </p:sp>
      <p:sp>
        <p:nvSpPr>
          <p:cNvPr id="9" name="Slide Number Placeholder 8"/>
          <p:cNvSpPr>
            <a:spLocks noGrp="1"/>
          </p:cNvSpPr>
          <p:nvPr>
            <p:ph type="sldNum" sz="quarter" idx="15"/>
          </p:nvPr>
        </p:nvSpPr>
        <p:spPr/>
        <p:txBody>
          <a:bodyPr/>
          <a:lstStyle/>
          <a:p>
            <a:fld id="{81408F9B-B485-BE43-A8B1-5419FC79E2D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FF3ECBB-5F9D-824E-9691-DBE219C46A3B}" type="datetimeFigureOut">
              <a:rPr lang="en-US" smtClean="0"/>
              <a:pPr/>
              <a:t>6/22/14</a:t>
            </a:fld>
            <a:endParaRPr lang="en-US"/>
          </a:p>
        </p:txBody>
      </p:sp>
      <p:sp>
        <p:nvSpPr>
          <p:cNvPr id="9" name="Slide Number Placeholder 8"/>
          <p:cNvSpPr>
            <a:spLocks noGrp="1"/>
          </p:cNvSpPr>
          <p:nvPr>
            <p:ph type="sldNum" sz="quarter" idx="11"/>
          </p:nvPr>
        </p:nvSpPr>
        <p:spPr/>
        <p:txBody>
          <a:bodyPr/>
          <a:lstStyle/>
          <a:p>
            <a:fld id="{81408F9B-B485-BE43-A8B1-5419FC79E2D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FF3ECBB-5F9D-824E-9691-DBE219C46A3B}" type="datetimeFigureOut">
              <a:rPr lang="en-US" smtClean="0"/>
              <a:pPr/>
              <a:t>6/22/14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1408F9B-B485-BE43-A8B1-5419FC79E2D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613071"/>
          </a:xfrm>
          <a:prstGeom prst="rect">
            <a:avLst/>
          </a:prstGeom>
        </p:spPr>
      </p:pic>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a:xfrm>
            <a:off x="5334000" y="1743635"/>
            <a:ext cx="3273552" cy="1640541"/>
          </a:xfrm>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Ancient Greece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72000"/>
          </a:xfrm>
        </p:spPr>
        <p:txBody>
          <a:bodyPr>
            <a:normAutofit/>
          </a:bodyPr>
          <a:lstStyle/>
          <a:p>
            <a:r>
              <a:rPr lang="en-US" dirty="0" smtClean="0"/>
              <a:t>The Mycenaean civilizations fell from sea raiders attacking</a:t>
            </a:r>
          </a:p>
          <a:p>
            <a:r>
              <a:rPr lang="en-US" dirty="0" err="1" smtClean="0"/>
              <a:t>Dorians</a:t>
            </a:r>
            <a:r>
              <a:rPr lang="en-US" dirty="0" smtClean="0"/>
              <a:t> moved in but were far less advanced</a:t>
            </a:r>
          </a:p>
          <a:p>
            <a:pPr lvl="1"/>
            <a:r>
              <a:rPr lang="en-US" dirty="0" smtClean="0"/>
              <a:t>The art of writing was temporarily lost (1150-750 BC)</a:t>
            </a:r>
          </a:p>
          <a:p>
            <a:r>
              <a:rPr lang="en-US" dirty="0" smtClean="0"/>
              <a:t>Because writing was lost, Greeks began getting their history through spoken word</a:t>
            </a:r>
          </a:p>
          <a:p>
            <a:r>
              <a:rPr lang="en-US" dirty="0" smtClean="0"/>
              <a:t>One of the best known story tellers was Homer (750-700 BC)</a:t>
            </a:r>
          </a:p>
          <a:p>
            <a:endParaRPr lang="en-US" dirty="0" smtClean="0"/>
          </a:p>
          <a:p>
            <a:endParaRPr lang="en-US" dirty="0"/>
          </a:p>
        </p:txBody>
      </p:sp>
      <p:sp>
        <p:nvSpPr>
          <p:cNvPr id="2" name="Title 1"/>
          <p:cNvSpPr>
            <a:spLocks noGrp="1"/>
          </p:cNvSpPr>
          <p:nvPr>
            <p:ph type="title"/>
          </p:nvPr>
        </p:nvSpPr>
        <p:spPr>
          <a:xfrm>
            <a:off x="457200" y="0"/>
            <a:ext cx="8229600" cy="1219200"/>
          </a:xfrm>
        </p:spPr>
        <p:txBody>
          <a:bodyPr>
            <a:normAutofit/>
          </a:bodyPr>
          <a:lstStyle/>
          <a:p>
            <a:r>
              <a:rPr dirty="0" smtClean="0"/>
              <a:t>How History Teachers Were Born</a:t>
            </a:r>
            <a:endParaRPr lang="en-US" dirty="0"/>
          </a:p>
        </p:txBody>
      </p:sp>
      <p:pic>
        <p:nvPicPr>
          <p:cNvPr id="5" name="Picture 4"/>
          <p:cNvPicPr>
            <a:picLocks noChangeAspect="1" noChangeArrowheads="1"/>
          </p:cNvPicPr>
          <p:nvPr/>
        </p:nvPicPr>
        <p:blipFill>
          <a:blip r:embed="rId2"/>
          <a:srcRect/>
          <a:stretch>
            <a:fillRect/>
          </a:stretch>
        </p:blipFill>
        <p:spPr bwMode="auto">
          <a:xfrm>
            <a:off x="6103896" y="4495851"/>
            <a:ext cx="1355691" cy="2033537"/>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1576164" y="5005389"/>
            <a:ext cx="1997224" cy="150018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That's Epic</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The </a:t>
            </a:r>
            <a:r>
              <a:rPr lang="en-US" i="1" dirty="0" smtClean="0"/>
              <a:t>Iliad</a:t>
            </a:r>
            <a:r>
              <a:rPr lang="en-US" dirty="0" smtClean="0"/>
              <a:t> tells the story of Achilles, Hector, and Helen and the Greek heroic ideal of virtue and excellence</a:t>
            </a:r>
          </a:p>
          <a:p>
            <a:r>
              <a:rPr lang="en-US" dirty="0" smtClean="0"/>
              <a:t>Also told the </a:t>
            </a:r>
            <a:r>
              <a:rPr lang="en-US" i="1" dirty="0" smtClean="0"/>
              <a:t>Odyssey </a:t>
            </a:r>
            <a:r>
              <a:rPr lang="en-US" dirty="0" smtClean="0"/>
              <a:t>of Odysseus and his long journey home after the Trojan War</a:t>
            </a:r>
          </a:p>
          <a:p>
            <a:r>
              <a:rPr lang="en-US" dirty="0" smtClean="0"/>
              <a:t>The Greeks also create a rich set of myths and stories about Gods</a:t>
            </a:r>
          </a:p>
          <a:p>
            <a:pPr lvl="1"/>
            <a:r>
              <a:rPr lang="en-US" dirty="0" smtClean="0"/>
              <a:t>Myths helped them understand the mysteries of nature and the power of human passions</a:t>
            </a:r>
            <a:endParaRPr lang="en-US" dirty="0"/>
          </a:p>
        </p:txBody>
      </p:sp>
      <p:pic>
        <p:nvPicPr>
          <p:cNvPr id="7" name="Content Placeholder 6"/>
          <p:cNvPicPr>
            <a:picLocks noGrp="1" noChangeAspect="1"/>
          </p:cNvPicPr>
          <p:nvPr>
            <p:ph sz="half" idx="2"/>
          </p:nvPr>
        </p:nvPicPr>
        <p:blipFill>
          <a:blip r:embed="rId2"/>
          <a:srcRect l="-15826" r="-15826"/>
          <a:stretch>
            <a:fillRect/>
          </a:stretch>
        </p:blipFill>
        <p:spPr>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Government, Greek Style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Monarchy</a:t>
            </a:r>
          </a:p>
          <a:p>
            <a:pPr lvl="1"/>
            <a:r>
              <a:rPr lang="en-US" dirty="0" smtClean="0"/>
              <a:t>Single person ruling</a:t>
            </a:r>
          </a:p>
          <a:p>
            <a:pPr lvl="1"/>
            <a:r>
              <a:rPr lang="en-US" dirty="0" smtClean="0"/>
              <a:t>Tyrants</a:t>
            </a:r>
          </a:p>
          <a:p>
            <a:pPr lvl="2"/>
            <a:r>
              <a:rPr lang="en-US" dirty="0" smtClean="0"/>
              <a:t>Powerful individuals who seized power</a:t>
            </a:r>
          </a:p>
          <a:p>
            <a:pPr lvl="2"/>
            <a:r>
              <a:rPr lang="en-US" dirty="0" smtClean="0"/>
              <a:t>Not all that bad</a:t>
            </a:r>
          </a:p>
          <a:p>
            <a:r>
              <a:rPr lang="en-US" dirty="0" smtClean="0"/>
              <a:t>Aristocracy</a:t>
            </a:r>
          </a:p>
          <a:p>
            <a:pPr lvl="1"/>
            <a:r>
              <a:rPr lang="en-US" dirty="0" smtClean="0"/>
              <a:t>Government run by a small group of noble, landowning and wealthy families</a:t>
            </a:r>
          </a:p>
          <a:p>
            <a:r>
              <a:rPr lang="en-US" dirty="0" smtClean="0"/>
              <a:t>Oligarchy</a:t>
            </a:r>
          </a:p>
          <a:p>
            <a:pPr lvl="1"/>
            <a:r>
              <a:rPr lang="en-US" dirty="0" smtClean="0"/>
              <a:t>Run by a few powerful people</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In Athens, people began leaning towards Democracy to run things</a:t>
            </a:r>
          </a:p>
          <a:p>
            <a:pPr lvl="1"/>
            <a:r>
              <a:rPr lang="en-US" dirty="0" smtClean="0"/>
              <a:t>621 BC, Draco passes a law where everyone is equal</a:t>
            </a:r>
          </a:p>
          <a:p>
            <a:pPr lvl="1"/>
            <a:r>
              <a:rPr lang="en-US" dirty="0" smtClean="0"/>
              <a:t>594 BC, Solon outlaws slavery, allows all citizens regardless of class to participate in the Athenian assembly</a:t>
            </a:r>
          </a:p>
          <a:p>
            <a:pPr lvl="1"/>
            <a:r>
              <a:rPr lang="en-US" dirty="0" smtClean="0"/>
              <a:t>500 BC, Cleisthenes breaks up power of nobility and organizes citizens based on where they live.  All citizens can suggest laws</a:t>
            </a:r>
          </a:p>
          <a:p>
            <a:pPr lvl="2"/>
            <a:r>
              <a:rPr lang="en-US" dirty="0" smtClean="0"/>
              <a:t>Only adult male landowners could vote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Athens	</a:t>
            </a:r>
            <a:endParaRPr lang="en-US" dirty="0"/>
          </a:p>
        </p:txBody>
      </p:sp>
      <p:sp>
        <p:nvSpPr>
          <p:cNvPr id="2" name="Title 1"/>
          <p:cNvSpPr>
            <a:spLocks noGrp="1"/>
          </p:cNvSpPr>
          <p:nvPr>
            <p:ph type="title"/>
          </p:nvPr>
        </p:nvSpPr>
        <p:spPr/>
        <p:txBody>
          <a:bodyPr/>
          <a:lstStyle/>
          <a:p>
            <a:pPr algn="ctr"/>
            <a:r>
              <a:rPr dirty="0" smtClean="0"/>
              <a:t>A Tale of Two City-States</a:t>
            </a:r>
            <a:endParaRPr lang="en-US" dirty="0"/>
          </a:p>
        </p:txBody>
      </p:sp>
      <p:sp>
        <p:nvSpPr>
          <p:cNvPr id="6" name="Text Placeholder 5"/>
          <p:cNvSpPr>
            <a:spLocks noGrp="1"/>
          </p:cNvSpPr>
          <p:nvPr>
            <p:ph type="body" idx="3"/>
          </p:nvPr>
        </p:nvSpPr>
        <p:spPr/>
        <p:txBody>
          <a:bodyPr/>
          <a:lstStyle/>
          <a:p>
            <a:pPr algn="ctr"/>
            <a:r>
              <a:rPr lang="en-US" dirty="0" smtClean="0"/>
              <a:t>Sparta</a:t>
            </a:r>
            <a:endParaRPr lang="en-US" dirty="0"/>
          </a:p>
        </p:txBody>
      </p:sp>
      <p:pic>
        <p:nvPicPr>
          <p:cNvPr id="9" name="Content Placeholder 8"/>
          <p:cNvPicPr>
            <a:picLocks noGrp="1" noChangeAspect="1"/>
          </p:cNvPicPr>
          <p:nvPr>
            <p:ph sz="half" idx="2"/>
          </p:nvPr>
        </p:nvPicPr>
        <p:blipFill>
          <a:blip r:embed="rId2"/>
          <a:srcRect t="-20726" b="-20726"/>
          <a:stretch>
            <a:fillRect/>
          </a:stretch>
        </p:blipFill>
        <p:spPr>
          <a:prstGeom prst="rect">
            <a:avLst/>
          </a:prstGeom>
        </p:spPr>
      </p:pic>
      <p:pic>
        <p:nvPicPr>
          <p:cNvPr id="15" name="Content Placeholder 14"/>
          <p:cNvPicPr>
            <a:picLocks noGrp="1" noChangeAspect="1"/>
          </p:cNvPicPr>
          <p:nvPr>
            <p:ph sz="quarter" idx="4"/>
          </p:nvPr>
        </p:nvPicPr>
        <p:blipFill>
          <a:blip r:embed="rId3"/>
          <a:srcRect t="-27516" b="-27516"/>
          <a:stretch>
            <a:fillRect/>
          </a:stretch>
        </p:blipFill>
        <p:spPr>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Athens	</a:t>
            </a:r>
            <a:endParaRPr lang="en-US" dirty="0"/>
          </a:p>
        </p:txBody>
      </p:sp>
      <p:sp>
        <p:nvSpPr>
          <p:cNvPr id="3" name="Content Placeholder 2"/>
          <p:cNvSpPr>
            <a:spLocks noGrp="1"/>
          </p:cNvSpPr>
          <p:nvPr>
            <p:ph sz="half" idx="2"/>
          </p:nvPr>
        </p:nvSpPr>
        <p:spPr/>
        <p:txBody>
          <a:bodyPr/>
          <a:lstStyle/>
          <a:p>
            <a:r>
              <a:rPr lang="en-US" dirty="0" smtClean="0"/>
              <a:t>Limited/Direct Democracy</a:t>
            </a:r>
          </a:p>
          <a:p>
            <a:pPr lvl="1"/>
            <a:r>
              <a:rPr lang="en-US" dirty="0" smtClean="0"/>
              <a:t>Not everyone was considered a citizen</a:t>
            </a:r>
          </a:p>
          <a:p>
            <a:pPr lvl="1"/>
            <a:r>
              <a:rPr lang="en-US" dirty="0" smtClean="0"/>
              <a:t>Developed over time by Solon, Cleisthenes, Pericles, and others</a:t>
            </a:r>
          </a:p>
          <a:p>
            <a:r>
              <a:rPr lang="en-US" dirty="0" smtClean="0"/>
              <a:t>Varied between the various forms of rule</a:t>
            </a:r>
          </a:p>
          <a:p>
            <a:endParaRPr lang="en-US" dirty="0"/>
          </a:p>
        </p:txBody>
      </p:sp>
      <p:sp>
        <p:nvSpPr>
          <p:cNvPr id="7" name="Content Placeholder 6"/>
          <p:cNvSpPr>
            <a:spLocks noGrp="1"/>
          </p:cNvSpPr>
          <p:nvPr>
            <p:ph sz="quarter" idx="4"/>
          </p:nvPr>
        </p:nvSpPr>
        <p:spPr/>
        <p:txBody>
          <a:bodyPr>
            <a:normAutofit fontScale="85000" lnSpcReduction="20000"/>
          </a:bodyPr>
          <a:lstStyle/>
          <a:p>
            <a:r>
              <a:rPr lang="en-US" dirty="0" smtClean="0"/>
              <a:t>Completely devoted to military</a:t>
            </a:r>
          </a:p>
          <a:p>
            <a:pPr lvl="1"/>
            <a:r>
              <a:rPr lang="en-US" dirty="0" smtClean="0"/>
              <a:t>Military-State</a:t>
            </a:r>
          </a:p>
          <a:p>
            <a:r>
              <a:rPr lang="en-US" dirty="0" smtClean="0"/>
              <a:t>Dual Monarchy</a:t>
            </a:r>
          </a:p>
          <a:p>
            <a:pPr lvl="1"/>
            <a:r>
              <a:rPr lang="en-US" dirty="0" smtClean="0"/>
              <a:t>Power to make war</a:t>
            </a:r>
          </a:p>
          <a:p>
            <a:pPr lvl="1"/>
            <a:r>
              <a:rPr lang="en-US" dirty="0" smtClean="0"/>
              <a:t>Priestly obligations</a:t>
            </a:r>
          </a:p>
          <a:p>
            <a:r>
              <a:rPr lang="en-US" dirty="0" smtClean="0"/>
              <a:t>Oligarchic</a:t>
            </a:r>
          </a:p>
          <a:p>
            <a:pPr lvl="1"/>
            <a:r>
              <a:rPr lang="en-US" dirty="0" smtClean="0"/>
              <a:t>28 members chosen for life + 2 Kings</a:t>
            </a:r>
          </a:p>
          <a:p>
            <a:pPr lvl="1"/>
            <a:r>
              <a:rPr lang="en-US" dirty="0" smtClean="0"/>
              <a:t>5 members elected annually held main power (</a:t>
            </a:r>
            <a:r>
              <a:rPr lang="en-US" dirty="0" err="1" smtClean="0"/>
              <a:t>Ephors</a:t>
            </a:r>
            <a:r>
              <a:rPr lang="en-US" dirty="0" smtClean="0"/>
              <a:t>)</a:t>
            </a:r>
          </a:p>
          <a:p>
            <a:r>
              <a:rPr lang="en-US" dirty="0" smtClean="0"/>
              <a:t>Democratic</a:t>
            </a:r>
          </a:p>
          <a:p>
            <a:pPr lvl="1"/>
            <a:r>
              <a:rPr lang="en-US" dirty="0" smtClean="0"/>
              <a:t>Spartan citizens </a:t>
            </a:r>
          </a:p>
          <a:p>
            <a:endParaRPr lang="en-US" dirty="0"/>
          </a:p>
        </p:txBody>
      </p:sp>
      <p:sp>
        <p:nvSpPr>
          <p:cNvPr id="2" name="Title 1"/>
          <p:cNvSpPr>
            <a:spLocks noGrp="1"/>
          </p:cNvSpPr>
          <p:nvPr>
            <p:ph type="title"/>
          </p:nvPr>
        </p:nvSpPr>
        <p:spPr/>
        <p:txBody>
          <a:bodyPr/>
          <a:lstStyle/>
          <a:p>
            <a:r>
              <a:rPr dirty="0" smtClean="0"/>
              <a:t>Government</a:t>
            </a:r>
            <a:endParaRPr lang="en-US" dirty="0"/>
          </a:p>
        </p:txBody>
      </p:sp>
      <p:sp>
        <p:nvSpPr>
          <p:cNvPr id="6" name="Text Placeholder 5"/>
          <p:cNvSpPr>
            <a:spLocks noGrp="1"/>
          </p:cNvSpPr>
          <p:nvPr>
            <p:ph type="body" idx="3"/>
          </p:nvPr>
        </p:nvSpPr>
        <p:spPr/>
        <p:txBody>
          <a:bodyPr/>
          <a:lstStyle/>
          <a:p>
            <a:r>
              <a:rPr lang="en-US" dirty="0" smtClean="0"/>
              <a:t>Sparta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Athens	</a:t>
            </a:r>
            <a:endParaRPr lang="en-US" dirty="0"/>
          </a:p>
        </p:txBody>
      </p:sp>
      <p:sp>
        <p:nvSpPr>
          <p:cNvPr id="3" name="Content Placeholder 2"/>
          <p:cNvSpPr>
            <a:spLocks noGrp="1"/>
          </p:cNvSpPr>
          <p:nvPr>
            <p:ph sz="half" idx="2"/>
          </p:nvPr>
        </p:nvSpPr>
        <p:spPr/>
        <p:txBody>
          <a:bodyPr/>
          <a:lstStyle/>
          <a:p>
            <a:r>
              <a:rPr lang="en-US" dirty="0" smtClean="0"/>
              <a:t>Citizens</a:t>
            </a:r>
          </a:p>
          <a:p>
            <a:pPr lvl="1"/>
            <a:r>
              <a:rPr lang="en-US" dirty="0" smtClean="0"/>
              <a:t>Free, native males were upper class</a:t>
            </a:r>
          </a:p>
          <a:p>
            <a:r>
              <a:rPr lang="en-US" dirty="0" smtClean="0"/>
              <a:t>Slaves</a:t>
            </a:r>
          </a:p>
          <a:p>
            <a:r>
              <a:rPr lang="en-US" dirty="0" smtClean="0"/>
              <a:t>Women</a:t>
            </a:r>
          </a:p>
        </p:txBody>
      </p:sp>
      <p:sp>
        <p:nvSpPr>
          <p:cNvPr id="4" name="Content Placeholder 3"/>
          <p:cNvSpPr>
            <a:spLocks noGrp="1"/>
          </p:cNvSpPr>
          <p:nvPr>
            <p:ph sz="quarter" idx="4"/>
          </p:nvPr>
        </p:nvSpPr>
        <p:spPr/>
        <p:txBody>
          <a:bodyPr/>
          <a:lstStyle/>
          <a:p>
            <a:r>
              <a:rPr lang="en-US" dirty="0" err="1" smtClean="0"/>
              <a:t>Spartiati</a:t>
            </a:r>
            <a:endParaRPr lang="en-US" dirty="0" smtClean="0"/>
          </a:p>
          <a:p>
            <a:pPr lvl="1"/>
            <a:r>
              <a:rPr lang="en-US" dirty="0" smtClean="0"/>
              <a:t>Citizens of Sparta (earned, minority)</a:t>
            </a:r>
          </a:p>
          <a:p>
            <a:r>
              <a:rPr lang="en-US" dirty="0" smtClean="0"/>
              <a:t>Helots</a:t>
            </a:r>
          </a:p>
          <a:p>
            <a:pPr lvl="1"/>
            <a:r>
              <a:rPr lang="en-US" dirty="0" err="1" smtClean="0"/>
              <a:t>Messenians</a:t>
            </a:r>
            <a:r>
              <a:rPr lang="en-US" dirty="0" smtClean="0"/>
              <a:t> conquered by the Spartans</a:t>
            </a:r>
          </a:p>
          <a:p>
            <a:pPr lvl="1"/>
            <a:r>
              <a:rPr lang="en-US" dirty="0" smtClean="0"/>
              <a:t>“Slaves” to the Spartans</a:t>
            </a:r>
          </a:p>
          <a:p>
            <a:pPr lvl="1"/>
            <a:r>
              <a:rPr lang="en-US" dirty="0" smtClean="0"/>
              <a:t>Often rebelled</a:t>
            </a:r>
          </a:p>
          <a:p>
            <a:pPr lvl="1"/>
            <a:endParaRPr lang="en-US" dirty="0"/>
          </a:p>
        </p:txBody>
      </p:sp>
      <p:sp>
        <p:nvSpPr>
          <p:cNvPr id="5" name="Title 4"/>
          <p:cNvSpPr>
            <a:spLocks noGrp="1"/>
          </p:cNvSpPr>
          <p:nvPr>
            <p:ph type="title"/>
          </p:nvPr>
        </p:nvSpPr>
        <p:spPr/>
        <p:txBody>
          <a:bodyPr/>
          <a:lstStyle/>
          <a:p>
            <a:r>
              <a:rPr dirty="0" smtClean="0"/>
              <a:t>Social Structure</a:t>
            </a:r>
            <a:endParaRPr lang="en-US" dirty="0"/>
          </a:p>
        </p:txBody>
      </p:sp>
      <p:sp>
        <p:nvSpPr>
          <p:cNvPr id="6" name="Text Placeholder 5"/>
          <p:cNvSpPr>
            <a:spLocks noGrp="1"/>
          </p:cNvSpPr>
          <p:nvPr>
            <p:ph type="body" idx="3"/>
          </p:nvPr>
        </p:nvSpPr>
        <p:spPr/>
        <p:txBody>
          <a:bodyPr/>
          <a:lstStyle/>
          <a:p>
            <a:r>
              <a:rPr lang="en-US" dirty="0" smtClean="0"/>
              <a:t>Sparta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Athens</a:t>
            </a:r>
            <a:endParaRPr lang="en-US" dirty="0"/>
          </a:p>
        </p:txBody>
      </p:sp>
      <p:sp>
        <p:nvSpPr>
          <p:cNvPr id="3" name="Content Placeholder 2"/>
          <p:cNvSpPr>
            <a:spLocks noGrp="1"/>
          </p:cNvSpPr>
          <p:nvPr>
            <p:ph sz="half" idx="2"/>
          </p:nvPr>
        </p:nvSpPr>
        <p:spPr/>
        <p:txBody>
          <a:bodyPr/>
          <a:lstStyle/>
          <a:p>
            <a:r>
              <a:rPr lang="en-US" dirty="0" smtClean="0"/>
              <a:t>Navy</a:t>
            </a:r>
          </a:p>
          <a:p>
            <a:pPr lvl="1"/>
            <a:r>
              <a:rPr lang="en-US" dirty="0" smtClean="0"/>
              <a:t>Strength on the seas</a:t>
            </a:r>
            <a:endParaRPr lang="en-US" dirty="0"/>
          </a:p>
        </p:txBody>
      </p:sp>
      <p:sp>
        <p:nvSpPr>
          <p:cNvPr id="4" name="Content Placeholder 3"/>
          <p:cNvSpPr>
            <a:spLocks noGrp="1"/>
          </p:cNvSpPr>
          <p:nvPr>
            <p:ph sz="quarter" idx="4"/>
          </p:nvPr>
        </p:nvSpPr>
        <p:spPr/>
        <p:txBody>
          <a:bodyPr/>
          <a:lstStyle/>
          <a:p>
            <a:r>
              <a:rPr lang="en-US" dirty="0" smtClean="0"/>
              <a:t>Army </a:t>
            </a:r>
          </a:p>
          <a:p>
            <a:pPr lvl="1"/>
            <a:r>
              <a:rPr lang="en-US" dirty="0" smtClean="0"/>
              <a:t>Strength on the lands (would later change)</a:t>
            </a:r>
          </a:p>
          <a:p>
            <a:pPr lvl="1"/>
            <a:r>
              <a:rPr lang="en-US" dirty="0" smtClean="0"/>
              <a:t>Phalanx</a:t>
            </a:r>
            <a:endParaRPr lang="en-US" dirty="0"/>
          </a:p>
        </p:txBody>
      </p:sp>
      <p:sp>
        <p:nvSpPr>
          <p:cNvPr id="5" name="Title 4"/>
          <p:cNvSpPr>
            <a:spLocks noGrp="1"/>
          </p:cNvSpPr>
          <p:nvPr>
            <p:ph type="title"/>
          </p:nvPr>
        </p:nvSpPr>
        <p:spPr/>
        <p:txBody>
          <a:bodyPr/>
          <a:lstStyle/>
          <a:p>
            <a:r>
              <a:rPr dirty="0" smtClean="0"/>
              <a:t>Military</a:t>
            </a:r>
            <a:endParaRPr lang="en-US" dirty="0"/>
          </a:p>
        </p:txBody>
      </p:sp>
      <p:sp>
        <p:nvSpPr>
          <p:cNvPr id="6" name="Text Placeholder 5"/>
          <p:cNvSpPr>
            <a:spLocks noGrp="1"/>
          </p:cNvSpPr>
          <p:nvPr>
            <p:ph type="body" idx="3"/>
          </p:nvPr>
        </p:nvSpPr>
        <p:spPr/>
        <p:txBody>
          <a:bodyPr/>
          <a:lstStyle/>
          <a:p>
            <a:r>
              <a:rPr lang="en-US" dirty="0" smtClean="0"/>
              <a:t>Spartan</a:t>
            </a:r>
            <a:endParaRPr lang="en-US" dirty="0"/>
          </a:p>
        </p:txBody>
      </p:sp>
      <p:pic>
        <p:nvPicPr>
          <p:cNvPr id="7" name="Content Placeholder 10"/>
          <p:cNvPicPr>
            <a:picLocks noChangeAspect="1"/>
          </p:cNvPicPr>
          <p:nvPr/>
        </p:nvPicPr>
        <p:blipFill>
          <a:blip r:embed="rId2"/>
          <a:srcRect t="-14596" b="-14596"/>
          <a:stretch>
            <a:fillRect/>
          </a:stretch>
        </p:blipFill>
        <p:spPr>
          <a:xfrm>
            <a:off x="5105400" y="3733800"/>
            <a:ext cx="2970212" cy="2878304"/>
          </a:xfrm>
          <a:prstGeom prst="rect">
            <a:avLst/>
          </a:prstGeom>
        </p:spPr>
      </p:pic>
      <p:pic>
        <p:nvPicPr>
          <p:cNvPr id="8" name="Picture 7"/>
          <p:cNvPicPr>
            <a:picLocks noChangeAspect="1"/>
          </p:cNvPicPr>
          <p:nvPr/>
        </p:nvPicPr>
        <p:blipFill>
          <a:blip r:embed="rId3"/>
          <a:stretch>
            <a:fillRect/>
          </a:stretch>
        </p:blipFill>
        <p:spPr>
          <a:xfrm>
            <a:off x="990600" y="3429000"/>
            <a:ext cx="3073400" cy="2366518"/>
          </a:xfrm>
          <a:prstGeom prst="rect">
            <a:avLst/>
          </a:prstGeom>
        </p:spPr>
      </p:pic>
      <p:pic>
        <p:nvPicPr>
          <p:cNvPr id="9" name="Picture 8"/>
          <p:cNvPicPr>
            <a:picLocks noChangeAspect="1"/>
          </p:cNvPicPr>
          <p:nvPr/>
        </p:nvPicPr>
        <p:blipFill>
          <a:blip r:embed="rId4"/>
          <a:stretch>
            <a:fillRect/>
          </a:stretch>
        </p:blipFill>
        <p:spPr>
          <a:xfrm>
            <a:off x="7062788" y="482600"/>
            <a:ext cx="1625600" cy="1625600"/>
          </a:xfrm>
          <a:prstGeom prst="rect">
            <a:avLst/>
          </a:prstGeom>
        </p:spPr>
      </p:pic>
      <p:pic>
        <p:nvPicPr>
          <p:cNvPr id="10" name="Picture 9"/>
          <p:cNvPicPr>
            <a:picLocks noChangeAspect="1"/>
          </p:cNvPicPr>
          <p:nvPr/>
        </p:nvPicPr>
        <p:blipFill>
          <a:blip r:embed="rId5"/>
          <a:stretch>
            <a:fillRect/>
          </a:stretch>
        </p:blipFill>
        <p:spPr>
          <a:xfrm>
            <a:off x="2641600" y="307393"/>
            <a:ext cx="1854200" cy="185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Athens	</a:t>
            </a:r>
            <a:endParaRPr lang="en-US" dirty="0"/>
          </a:p>
        </p:txBody>
      </p:sp>
      <p:sp>
        <p:nvSpPr>
          <p:cNvPr id="3" name="Content Placeholder 2"/>
          <p:cNvSpPr>
            <a:spLocks noGrp="1"/>
          </p:cNvSpPr>
          <p:nvPr>
            <p:ph sz="half" idx="2"/>
          </p:nvPr>
        </p:nvSpPr>
        <p:spPr/>
        <p:txBody>
          <a:bodyPr/>
          <a:lstStyle/>
          <a:p>
            <a:r>
              <a:rPr lang="en-US" dirty="0" smtClean="0"/>
              <a:t>Democratic</a:t>
            </a:r>
          </a:p>
          <a:p>
            <a:r>
              <a:rPr lang="en-US" dirty="0" smtClean="0"/>
              <a:t>Arts, philosophy, education, culture, debate, politics, commerce</a:t>
            </a:r>
          </a:p>
          <a:p>
            <a:endParaRPr lang="en-US" dirty="0"/>
          </a:p>
        </p:txBody>
      </p:sp>
      <p:sp>
        <p:nvSpPr>
          <p:cNvPr id="4" name="Content Placeholder 3"/>
          <p:cNvSpPr>
            <a:spLocks noGrp="1"/>
          </p:cNvSpPr>
          <p:nvPr>
            <p:ph sz="quarter" idx="4"/>
          </p:nvPr>
        </p:nvSpPr>
        <p:spPr/>
        <p:txBody>
          <a:bodyPr/>
          <a:lstStyle/>
          <a:p>
            <a:r>
              <a:rPr lang="en-US" dirty="0" smtClean="0"/>
              <a:t>Completely militaristic values</a:t>
            </a:r>
          </a:p>
          <a:p>
            <a:pPr lvl="1"/>
            <a:r>
              <a:rPr lang="en-US" dirty="0" smtClean="0"/>
              <a:t>Partially to keep Helots in control</a:t>
            </a:r>
          </a:p>
          <a:p>
            <a:pPr lvl="1"/>
            <a:r>
              <a:rPr lang="en-US" dirty="0" smtClean="0"/>
              <a:t>Boys sent at Age 7 to begin 13 years of military training</a:t>
            </a:r>
          </a:p>
          <a:p>
            <a:r>
              <a:rPr lang="en-US" dirty="0" smtClean="0"/>
              <a:t>Devoted to the state</a:t>
            </a:r>
          </a:p>
          <a:p>
            <a:endParaRPr lang="en-US" dirty="0"/>
          </a:p>
        </p:txBody>
      </p:sp>
      <p:sp>
        <p:nvSpPr>
          <p:cNvPr id="5" name="Title 4"/>
          <p:cNvSpPr>
            <a:spLocks noGrp="1"/>
          </p:cNvSpPr>
          <p:nvPr>
            <p:ph type="title"/>
          </p:nvPr>
        </p:nvSpPr>
        <p:spPr/>
        <p:txBody>
          <a:bodyPr/>
          <a:lstStyle/>
          <a:p>
            <a:r>
              <a:rPr dirty="0" smtClean="0"/>
              <a:t>Lifestyle and Values</a:t>
            </a:r>
            <a:endParaRPr lang="en-US" dirty="0"/>
          </a:p>
        </p:txBody>
      </p:sp>
      <p:sp>
        <p:nvSpPr>
          <p:cNvPr id="6" name="Text Placeholder 5"/>
          <p:cNvSpPr>
            <a:spLocks noGrp="1"/>
          </p:cNvSpPr>
          <p:nvPr>
            <p:ph type="body" idx="3"/>
          </p:nvPr>
        </p:nvSpPr>
        <p:spPr/>
        <p:txBody>
          <a:bodyPr/>
          <a:lstStyle/>
          <a:p>
            <a:r>
              <a:rPr lang="en-US" dirty="0" smtClean="0"/>
              <a:t>Sparta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Athens</a:t>
            </a:r>
            <a:endParaRPr lang="en-US" dirty="0"/>
          </a:p>
        </p:txBody>
      </p:sp>
      <p:sp>
        <p:nvSpPr>
          <p:cNvPr id="3" name="Content Placeholder 2"/>
          <p:cNvSpPr>
            <a:spLocks noGrp="1"/>
          </p:cNvSpPr>
          <p:nvPr>
            <p:ph sz="half" idx="2"/>
          </p:nvPr>
        </p:nvSpPr>
        <p:spPr/>
        <p:txBody>
          <a:bodyPr/>
          <a:lstStyle/>
          <a:p>
            <a:r>
              <a:rPr lang="en-US" dirty="0" smtClean="0"/>
              <a:t>Boys: </a:t>
            </a:r>
          </a:p>
          <a:p>
            <a:pPr lvl="1"/>
            <a:r>
              <a:rPr lang="en-US" dirty="0" smtClean="0"/>
              <a:t>Received the most education</a:t>
            </a:r>
          </a:p>
          <a:p>
            <a:pPr lvl="1"/>
            <a:r>
              <a:rPr lang="en-US" dirty="0" smtClean="0"/>
              <a:t>Valued Athletics</a:t>
            </a:r>
          </a:p>
          <a:p>
            <a:r>
              <a:rPr lang="en-US" dirty="0" smtClean="0"/>
              <a:t>Girls:</a:t>
            </a:r>
          </a:p>
          <a:p>
            <a:pPr lvl="1"/>
            <a:r>
              <a:rPr lang="en-US" dirty="0" smtClean="0"/>
              <a:t>Very little education (basics)</a:t>
            </a:r>
          </a:p>
          <a:p>
            <a:pPr lvl="1"/>
            <a:r>
              <a:rPr lang="en-US" dirty="0" smtClean="0"/>
              <a:t>Not allowed to participate in sports</a:t>
            </a:r>
            <a:endParaRPr lang="en-US" dirty="0"/>
          </a:p>
        </p:txBody>
      </p:sp>
      <p:sp>
        <p:nvSpPr>
          <p:cNvPr id="4" name="Content Placeholder 3"/>
          <p:cNvSpPr>
            <a:spLocks noGrp="1"/>
          </p:cNvSpPr>
          <p:nvPr>
            <p:ph sz="quarter" idx="4"/>
          </p:nvPr>
        </p:nvSpPr>
        <p:spPr/>
        <p:txBody>
          <a:bodyPr>
            <a:normAutofit fontScale="92500" lnSpcReduction="10000"/>
          </a:bodyPr>
          <a:lstStyle/>
          <a:p>
            <a:r>
              <a:rPr lang="en-US" dirty="0" smtClean="0"/>
              <a:t>Boys:</a:t>
            </a:r>
          </a:p>
          <a:p>
            <a:pPr lvl="1"/>
            <a:r>
              <a:rPr lang="en-US" dirty="0" smtClean="0"/>
              <a:t>Valued Athletics</a:t>
            </a:r>
          </a:p>
          <a:p>
            <a:pPr lvl="1"/>
            <a:r>
              <a:rPr lang="en-US" dirty="0" smtClean="0"/>
              <a:t>Received education through military training</a:t>
            </a:r>
          </a:p>
          <a:p>
            <a:r>
              <a:rPr lang="en-US" dirty="0" smtClean="0"/>
              <a:t>Girls:</a:t>
            </a:r>
          </a:p>
          <a:p>
            <a:pPr lvl="1"/>
            <a:r>
              <a:rPr lang="en-US" dirty="0" smtClean="0"/>
              <a:t>Valued athletics</a:t>
            </a:r>
          </a:p>
          <a:p>
            <a:pPr lvl="2"/>
            <a:r>
              <a:rPr lang="en-US" dirty="0" smtClean="0"/>
              <a:t>Strong parents breed strong children</a:t>
            </a:r>
          </a:p>
          <a:p>
            <a:pPr lvl="1"/>
            <a:r>
              <a:rPr lang="en-US" dirty="0" smtClean="0"/>
              <a:t>Valued Education</a:t>
            </a:r>
          </a:p>
          <a:p>
            <a:pPr lvl="2"/>
            <a:r>
              <a:rPr lang="en-US" dirty="0" smtClean="0"/>
              <a:t>Often had same duties and rights as men</a:t>
            </a:r>
          </a:p>
          <a:p>
            <a:pPr lvl="2"/>
            <a:r>
              <a:rPr lang="en-US" dirty="0" smtClean="0"/>
              <a:t>Owned property</a:t>
            </a:r>
          </a:p>
          <a:p>
            <a:pPr lvl="2"/>
            <a:endParaRPr lang="en-US" dirty="0"/>
          </a:p>
        </p:txBody>
      </p:sp>
      <p:sp>
        <p:nvSpPr>
          <p:cNvPr id="5" name="Title 4"/>
          <p:cNvSpPr>
            <a:spLocks noGrp="1"/>
          </p:cNvSpPr>
          <p:nvPr>
            <p:ph type="title"/>
          </p:nvPr>
        </p:nvSpPr>
        <p:spPr/>
        <p:txBody>
          <a:bodyPr/>
          <a:lstStyle/>
          <a:p>
            <a:r>
              <a:rPr dirty="0" smtClean="0"/>
              <a:t>Education</a:t>
            </a:r>
            <a:endParaRPr lang="en-US" dirty="0"/>
          </a:p>
        </p:txBody>
      </p:sp>
      <p:sp>
        <p:nvSpPr>
          <p:cNvPr id="6" name="Text Placeholder 5"/>
          <p:cNvSpPr>
            <a:spLocks noGrp="1"/>
          </p:cNvSpPr>
          <p:nvPr>
            <p:ph type="body" idx="3"/>
          </p:nvPr>
        </p:nvSpPr>
        <p:spPr/>
        <p:txBody>
          <a:bodyPr/>
          <a:lstStyle/>
          <a:p>
            <a:r>
              <a:rPr lang="en-US" dirty="0" smtClean="0"/>
              <a:t>Sparta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Athens</a:t>
            </a:r>
            <a:endParaRPr lang="en-US" dirty="0"/>
          </a:p>
        </p:txBody>
      </p:sp>
      <p:sp>
        <p:nvSpPr>
          <p:cNvPr id="3" name="Content Placeholder 2"/>
          <p:cNvSpPr>
            <a:spLocks noGrp="1"/>
          </p:cNvSpPr>
          <p:nvPr>
            <p:ph sz="half" idx="2"/>
          </p:nvPr>
        </p:nvSpPr>
        <p:spPr/>
        <p:txBody>
          <a:bodyPr/>
          <a:lstStyle/>
          <a:p>
            <a:r>
              <a:rPr lang="en-US" dirty="0" smtClean="0"/>
              <a:t>Little to No participation in politics</a:t>
            </a:r>
          </a:p>
          <a:p>
            <a:r>
              <a:rPr lang="en-US" dirty="0" smtClean="0"/>
              <a:t>Rarely left house</a:t>
            </a:r>
          </a:p>
          <a:p>
            <a:r>
              <a:rPr lang="en-US" dirty="0" smtClean="0"/>
              <a:t>Very conservatively dressed</a:t>
            </a:r>
            <a:endParaRPr lang="en-US" dirty="0"/>
          </a:p>
        </p:txBody>
      </p:sp>
      <p:sp>
        <p:nvSpPr>
          <p:cNvPr id="4" name="Content Placeholder 3"/>
          <p:cNvSpPr>
            <a:spLocks noGrp="1"/>
          </p:cNvSpPr>
          <p:nvPr>
            <p:ph sz="quarter" idx="4"/>
          </p:nvPr>
        </p:nvSpPr>
        <p:spPr/>
        <p:txBody>
          <a:bodyPr>
            <a:normAutofit fontScale="92500" lnSpcReduction="20000"/>
          </a:bodyPr>
          <a:lstStyle/>
          <a:p>
            <a:r>
              <a:rPr lang="en-US" dirty="0" smtClean="0"/>
              <a:t>Limited but some role in politics</a:t>
            </a:r>
          </a:p>
          <a:p>
            <a:r>
              <a:rPr lang="en-US" dirty="0" smtClean="0"/>
              <a:t>Nearly equal status given to women</a:t>
            </a:r>
          </a:p>
          <a:p>
            <a:r>
              <a:rPr lang="en-US" dirty="0" smtClean="0"/>
              <a:t>When asked by a woman from Attica why Spartan women were the only women in the world who could rule men, she replied "Because we are the only women who are mothers of men"</a:t>
            </a:r>
            <a:endParaRPr lang="en-US" dirty="0"/>
          </a:p>
        </p:txBody>
      </p:sp>
      <p:sp>
        <p:nvSpPr>
          <p:cNvPr id="5" name="Title 4"/>
          <p:cNvSpPr>
            <a:spLocks noGrp="1"/>
          </p:cNvSpPr>
          <p:nvPr>
            <p:ph type="title"/>
          </p:nvPr>
        </p:nvSpPr>
        <p:spPr/>
        <p:txBody>
          <a:bodyPr/>
          <a:lstStyle/>
          <a:p>
            <a:r>
              <a:rPr dirty="0" smtClean="0"/>
              <a:t>Role of Women</a:t>
            </a:r>
            <a:endParaRPr lang="en-US" dirty="0"/>
          </a:p>
        </p:txBody>
      </p:sp>
      <p:sp>
        <p:nvSpPr>
          <p:cNvPr id="6" name="Text Placeholder 5"/>
          <p:cNvSpPr>
            <a:spLocks noGrp="1"/>
          </p:cNvSpPr>
          <p:nvPr>
            <p:ph type="body" idx="3"/>
          </p:nvPr>
        </p:nvSpPr>
        <p:spPr/>
        <p:txBody>
          <a:bodyPr/>
          <a:lstStyle/>
          <a:p>
            <a:r>
              <a:rPr lang="en-US" dirty="0" smtClean="0"/>
              <a:t>Sparta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Athens	</a:t>
            </a:r>
            <a:endParaRPr lang="en-US" dirty="0"/>
          </a:p>
        </p:txBody>
      </p:sp>
      <p:sp>
        <p:nvSpPr>
          <p:cNvPr id="3" name="Content Placeholder 2"/>
          <p:cNvSpPr>
            <a:spLocks noGrp="1"/>
          </p:cNvSpPr>
          <p:nvPr>
            <p:ph sz="half" idx="2"/>
          </p:nvPr>
        </p:nvSpPr>
        <p:spPr/>
        <p:txBody>
          <a:bodyPr/>
          <a:lstStyle/>
          <a:p>
            <a:r>
              <a:rPr lang="en-US" dirty="0" smtClean="0"/>
              <a:t>Olympics</a:t>
            </a:r>
          </a:p>
          <a:p>
            <a:r>
              <a:rPr lang="en-US" dirty="0" smtClean="0"/>
              <a:t>Art and Architecture</a:t>
            </a:r>
          </a:p>
          <a:p>
            <a:r>
              <a:rPr lang="en-US" dirty="0" smtClean="0"/>
              <a:t>Philosophy</a:t>
            </a:r>
          </a:p>
          <a:p>
            <a:r>
              <a:rPr lang="en-US" dirty="0" smtClean="0"/>
              <a:t>Democracy</a:t>
            </a:r>
          </a:p>
          <a:p>
            <a:r>
              <a:rPr lang="en-US" dirty="0" smtClean="0"/>
              <a:t>Education</a:t>
            </a:r>
            <a:endParaRPr lang="en-US" dirty="0"/>
          </a:p>
        </p:txBody>
      </p:sp>
      <p:sp>
        <p:nvSpPr>
          <p:cNvPr id="4" name="Content Placeholder 3"/>
          <p:cNvSpPr>
            <a:spLocks noGrp="1"/>
          </p:cNvSpPr>
          <p:nvPr>
            <p:ph sz="quarter" idx="4"/>
          </p:nvPr>
        </p:nvSpPr>
        <p:spPr/>
        <p:txBody>
          <a:bodyPr/>
          <a:lstStyle/>
          <a:p>
            <a:r>
              <a:rPr lang="en-US" dirty="0" smtClean="0"/>
              <a:t>Efficient Military State</a:t>
            </a:r>
          </a:p>
          <a:p>
            <a:r>
              <a:rPr lang="en-US" dirty="0" smtClean="0"/>
              <a:t>Discipline</a:t>
            </a:r>
          </a:p>
          <a:p>
            <a:r>
              <a:rPr lang="en-US" dirty="0" smtClean="0"/>
              <a:t>300 Legend</a:t>
            </a:r>
          </a:p>
          <a:p>
            <a:pPr lvl="1"/>
            <a:r>
              <a:rPr lang="en-US" dirty="0" smtClean="0"/>
              <a:t>Battle of Thermopylae</a:t>
            </a:r>
            <a:endParaRPr lang="en-US" dirty="0"/>
          </a:p>
        </p:txBody>
      </p:sp>
      <p:sp>
        <p:nvSpPr>
          <p:cNvPr id="5" name="Title 4"/>
          <p:cNvSpPr>
            <a:spLocks noGrp="1"/>
          </p:cNvSpPr>
          <p:nvPr>
            <p:ph type="title"/>
          </p:nvPr>
        </p:nvSpPr>
        <p:spPr/>
        <p:txBody>
          <a:bodyPr/>
          <a:lstStyle/>
          <a:p>
            <a:r>
              <a:rPr dirty="0" smtClean="0"/>
              <a:t>Cultural Achievements and Legacy</a:t>
            </a:r>
            <a:endParaRPr lang="en-US" dirty="0"/>
          </a:p>
        </p:txBody>
      </p:sp>
      <p:sp>
        <p:nvSpPr>
          <p:cNvPr id="6" name="Text Placeholder 5"/>
          <p:cNvSpPr>
            <a:spLocks noGrp="1"/>
          </p:cNvSpPr>
          <p:nvPr>
            <p:ph type="body" idx="3"/>
          </p:nvPr>
        </p:nvSpPr>
        <p:spPr/>
        <p:txBody>
          <a:bodyPr/>
          <a:lstStyle/>
          <a:p>
            <a:r>
              <a:rPr lang="en-US" dirty="0" smtClean="0"/>
              <a:t>Sparta</a:t>
            </a:r>
            <a:endParaRPr lang="en-US" dirty="0"/>
          </a:p>
        </p:txBody>
      </p:sp>
      <p:pic>
        <p:nvPicPr>
          <p:cNvPr id="7" name="Picture 6"/>
          <p:cNvPicPr>
            <a:picLocks noChangeAspect="1"/>
          </p:cNvPicPr>
          <p:nvPr/>
        </p:nvPicPr>
        <p:blipFill>
          <a:blip r:embed="rId2"/>
          <a:stretch>
            <a:fillRect/>
          </a:stretch>
        </p:blipFill>
        <p:spPr>
          <a:xfrm>
            <a:off x="838200" y="4800600"/>
            <a:ext cx="1371600" cy="1705027"/>
          </a:xfrm>
          <a:prstGeom prst="rect">
            <a:avLst/>
          </a:prstGeom>
        </p:spPr>
      </p:pic>
      <p:pic>
        <p:nvPicPr>
          <p:cNvPr id="8" name="Picture 7"/>
          <p:cNvPicPr>
            <a:picLocks noChangeAspect="1"/>
          </p:cNvPicPr>
          <p:nvPr/>
        </p:nvPicPr>
        <p:blipFill>
          <a:blip r:embed="rId3"/>
          <a:stretch>
            <a:fillRect/>
          </a:stretch>
        </p:blipFill>
        <p:spPr>
          <a:xfrm>
            <a:off x="5511443" y="4505377"/>
            <a:ext cx="1815312" cy="20002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72000"/>
          </a:xfrm>
        </p:spPr>
        <p:txBody>
          <a:bodyPr>
            <a:normAutofit/>
          </a:bodyPr>
          <a:lstStyle/>
          <a:p>
            <a:r>
              <a:rPr lang="en-US" dirty="0"/>
              <a:t>The </a:t>
            </a:r>
            <a:r>
              <a:rPr lang="en-US" dirty="0" smtClean="0"/>
              <a:t>Sea:</a:t>
            </a:r>
            <a:endParaRPr lang="en-US" b="1" dirty="0" smtClean="0"/>
          </a:p>
          <a:p>
            <a:pPr lvl="1"/>
            <a:r>
              <a:rPr lang="en-US" b="1" dirty="0" smtClean="0"/>
              <a:t>Very dependent and very influenced by the Mediterranean Sea</a:t>
            </a:r>
          </a:p>
          <a:p>
            <a:pPr lvl="1"/>
            <a:r>
              <a:rPr lang="en-US" b="1" dirty="0" smtClean="0"/>
              <a:t>The seas and water linked most of Greece</a:t>
            </a:r>
          </a:p>
          <a:p>
            <a:pPr lvl="2"/>
            <a:r>
              <a:rPr lang="en-US" b="1" dirty="0" smtClean="0"/>
              <a:t>Traded with and traveled to areas of Asia, Egypt, other parts of the Mediterranean</a:t>
            </a:r>
          </a:p>
          <a:p>
            <a:pPr lvl="2"/>
            <a:r>
              <a:rPr lang="en-US" b="1" dirty="0" smtClean="0"/>
              <a:t>Greeks became proficient sailors</a:t>
            </a:r>
          </a:p>
          <a:p>
            <a:pPr lvl="1"/>
            <a:r>
              <a:rPr lang="en-US" b="1" dirty="0" smtClean="0"/>
              <a:t>Based on the geography, why was trade and sea travel so important to Greeks? </a:t>
            </a:r>
            <a:endParaRPr lang="en-US" b="1" dirty="0"/>
          </a:p>
        </p:txBody>
      </p:sp>
      <p:sp>
        <p:nvSpPr>
          <p:cNvPr id="2" name="Title 1"/>
          <p:cNvSpPr>
            <a:spLocks noGrp="1"/>
          </p:cNvSpPr>
          <p:nvPr>
            <p:ph type="title"/>
          </p:nvPr>
        </p:nvSpPr>
        <p:spPr/>
        <p:txBody>
          <a:bodyPr>
            <a:normAutofit fontScale="90000"/>
          </a:bodyPr>
          <a:lstStyle/>
          <a:p>
            <a:r>
              <a:rPr lang="en-US" dirty="0" smtClean="0"/>
              <a:t>A Culture Created by the Land and the Sea</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Land</a:t>
            </a:r>
            <a:endParaRPr lang="en-US" dirty="0"/>
          </a:p>
        </p:txBody>
      </p:sp>
      <p:sp>
        <p:nvSpPr>
          <p:cNvPr id="8" name="Content Placeholder 6"/>
          <p:cNvSpPr>
            <a:spLocks noGrp="1"/>
          </p:cNvSpPr>
          <p:nvPr>
            <p:ph sz="quarter" idx="4294967295"/>
          </p:nvPr>
        </p:nvSpPr>
        <p:spPr>
          <a:xfrm>
            <a:off x="457200" y="1600200"/>
            <a:ext cx="8231188" cy="4515328"/>
          </a:xfrm>
          <a:prstGeom prst="rect">
            <a:avLst/>
          </a:prstGeom>
        </p:spPr>
        <p:txBody>
          <a:bodyPr>
            <a:normAutofit fontScale="92500" lnSpcReduction="20000"/>
          </a:bodyPr>
          <a:lstStyle/>
          <a:p>
            <a:r>
              <a:rPr lang="en-US" b="1" dirty="0" smtClean="0"/>
              <a:t>Rugged, mountainous peninsula</a:t>
            </a:r>
          </a:p>
          <a:p>
            <a:r>
              <a:rPr lang="en-US" b="1" dirty="0" smtClean="0"/>
              <a:t>Mountains divided the land into many different regions</a:t>
            </a:r>
          </a:p>
          <a:p>
            <a:pPr lvl="1"/>
            <a:r>
              <a:rPr lang="en-US" b="1" dirty="0" smtClean="0"/>
              <a:t>Olympia to Sparta= 60 miles</a:t>
            </a:r>
          </a:p>
          <a:p>
            <a:pPr lvl="2"/>
            <a:r>
              <a:rPr lang="en-US" b="1" dirty="0" smtClean="0"/>
              <a:t>Took nearly a week to get there</a:t>
            </a:r>
          </a:p>
          <a:p>
            <a:r>
              <a:rPr lang="en-US" b="1" dirty="0" smtClean="0"/>
              <a:t>Developed small independent communities within each valley</a:t>
            </a:r>
          </a:p>
          <a:p>
            <a:r>
              <a:rPr lang="en-US" b="1" dirty="0" smtClean="0"/>
              <a:t>Difficult to travel via land</a:t>
            </a:r>
          </a:p>
          <a:p>
            <a:r>
              <a:rPr lang="en-US" b="1" dirty="0" smtClean="0"/>
              <a:t>Not a lot of arable, or farmable, land</a:t>
            </a:r>
          </a:p>
          <a:p>
            <a:pPr lvl="1"/>
            <a:r>
              <a:rPr lang="en-US" b="1" dirty="0" smtClean="0"/>
              <a:t>What do you think this will do to the population?</a:t>
            </a:r>
          </a:p>
          <a:p>
            <a:r>
              <a:rPr lang="en-US" b="1" dirty="0" smtClean="0"/>
              <a:t>Comfortable climate allowed for much outdoor life and social gatherings</a:t>
            </a:r>
            <a:br>
              <a:rPr lang="en-US" b="1" dirty="0" smtClean="0"/>
            </a:br>
            <a:endParaRPr lang="en-US" b="1" dirty="0" smtClean="0"/>
          </a:p>
          <a:p>
            <a:endParaRPr lang="en-US" b="1" dirty="0" smtClean="0"/>
          </a:p>
          <a:p>
            <a:endParaRPr lang="en-US" b="1" dirty="0"/>
          </a:p>
        </p:txBody>
      </p:sp>
    </p:spTree>
    <p:extLst>
      <p:ext uri="{BB962C8B-B14F-4D97-AF65-F5344CB8AC3E}">
        <p14:creationId xmlns:p14="http://schemas.microsoft.com/office/powerpoint/2010/main" val="4139650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539750"/>
            <a:ext cx="4445000" cy="5778500"/>
          </a:xfrm>
          <a:prstGeom prst="rect">
            <a:avLst/>
          </a:prstGeom>
        </p:spPr>
      </p:pic>
      <p:pic>
        <p:nvPicPr>
          <p:cNvPr id="8" name="Picture 7"/>
          <p:cNvPicPr>
            <a:picLocks noChangeAspect="1"/>
          </p:cNvPicPr>
          <p:nvPr/>
        </p:nvPicPr>
        <p:blipFill>
          <a:blip r:embed="rId3"/>
          <a:stretch>
            <a:fillRect/>
          </a:stretch>
        </p:blipFill>
        <p:spPr>
          <a:xfrm>
            <a:off x="4445000" y="1143000"/>
            <a:ext cx="4699000" cy="482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Knowing the Minoans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Contact with the Minoans, through trade or war, </a:t>
            </a:r>
            <a:r>
              <a:rPr lang="en-US" dirty="0" err="1" smtClean="0"/>
              <a:t>Mycenaeans</a:t>
            </a:r>
            <a:r>
              <a:rPr lang="en-US" dirty="0" smtClean="0"/>
              <a:t> saw value in </a:t>
            </a:r>
            <a:r>
              <a:rPr lang="en-US" dirty="0" err="1" smtClean="0"/>
              <a:t>seaborn</a:t>
            </a:r>
            <a:r>
              <a:rPr lang="en-US" dirty="0" smtClean="0"/>
              <a:t> trade</a:t>
            </a:r>
          </a:p>
          <a:p>
            <a:r>
              <a:rPr lang="en-US" dirty="0" smtClean="0"/>
              <a:t>Began trading with Aegean islands, Anatolia, Syria, Egypt, Italy, and Crete</a:t>
            </a:r>
          </a:p>
          <a:p>
            <a:r>
              <a:rPr lang="en-US" dirty="0" smtClean="0"/>
              <a:t>Minoans loaned their writing system, art, religion, politics and literature</a:t>
            </a:r>
            <a:endParaRPr lang="en-US" dirty="0"/>
          </a:p>
        </p:txBody>
      </p:sp>
      <p:pic>
        <p:nvPicPr>
          <p:cNvPr id="6" name="Content Placeholder 5"/>
          <p:cNvPicPr>
            <a:picLocks noGrp="1" noChangeAspect="1"/>
          </p:cNvPicPr>
          <p:nvPr>
            <p:ph sz="half" idx="2"/>
          </p:nvPr>
        </p:nvPicPr>
        <p:blipFill>
          <a:blip r:embed="rId2"/>
          <a:srcRect l="-10693" r="-10693"/>
          <a:stretch>
            <a:fillRect/>
          </a:stretch>
        </p:blipFill>
        <p:spPr>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lnSpcReduction="10000"/>
          </a:bodyPr>
          <a:lstStyle/>
          <a:p>
            <a:r>
              <a:rPr lang="en-US" dirty="0" smtClean="0"/>
              <a:t>Existed between 1600-1500 BC, disappears around 1400 BC</a:t>
            </a:r>
          </a:p>
          <a:p>
            <a:r>
              <a:rPr lang="en-US" dirty="0" smtClean="0"/>
              <a:t>Traded with lands as far as Egypt and the Mesopotamia</a:t>
            </a:r>
          </a:p>
          <a:p>
            <a:r>
              <a:rPr lang="en-US" dirty="0" smtClean="0"/>
              <a:t>It’s suggested that women had a greater role in society</a:t>
            </a:r>
          </a:p>
          <a:p>
            <a:r>
              <a:rPr lang="en-US" dirty="0" smtClean="0"/>
              <a:t>Likely  wiped out by the </a:t>
            </a:r>
            <a:r>
              <a:rPr lang="en-US" dirty="0" err="1" smtClean="0"/>
              <a:t>Mycenaeans</a:t>
            </a:r>
            <a:endParaRPr lang="en-US" dirty="0" smtClean="0"/>
          </a:p>
          <a:p>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a:t>
            </a:r>
            <a:r>
              <a:rPr lang="en-US" dirty="0" err="1" smtClean="0"/>
              <a:t>Mycen</a:t>
            </a:r>
            <a:r>
              <a:rPr dirty="0" smtClean="0"/>
              <a:t>a</a:t>
            </a:r>
            <a:r>
              <a:rPr lang="en-US" dirty="0" err="1" smtClean="0"/>
              <a:t>ean</a:t>
            </a:r>
            <a:r>
              <a:rPr lang="en-US" dirty="0" smtClean="0"/>
              <a:t> and Men</a:t>
            </a:r>
            <a:r>
              <a:rPr dirty="0" smtClean="0"/>
              <a:t> (Bronze Age)</a:t>
            </a:r>
            <a:endParaRPr lang="en-US" dirty="0"/>
          </a:p>
        </p:txBody>
      </p:sp>
      <p:sp>
        <p:nvSpPr>
          <p:cNvPr id="3" name="Content Placeholder 2"/>
          <p:cNvSpPr>
            <a:spLocks noGrp="1"/>
          </p:cNvSpPr>
          <p:nvPr>
            <p:ph sz="half" idx="1"/>
          </p:nvPr>
        </p:nvSpPr>
        <p:spPr>
          <a:xfrm>
            <a:off x="457200" y="1524000"/>
            <a:ext cx="2438400" cy="4953000"/>
          </a:xfrm>
        </p:spPr>
        <p:txBody>
          <a:bodyPr>
            <a:normAutofit fontScale="85000" lnSpcReduction="20000"/>
          </a:bodyPr>
          <a:lstStyle/>
          <a:p>
            <a:r>
              <a:rPr lang="en-US" dirty="0" smtClean="0"/>
              <a:t>Indo-Europeans settled in Greek around 2000 BC, dominated around 1400-1200 BC</a:t>
            </a:r>
          </a:p>
          <a:p>
            <a:r>
              <a:rPr lang="en-US" dirty="0" smtClean="0"/>
              <a:t>Combined knowledge and culture from Minoans, Egyptians, and Mesopotamians</a:t>
            </a:r>
          </a:p>
          <a:p>
            <a:r>
              <a:rPr lang="en-US" dirty="0" smtClean="0"/>
              <a:t>Each city-state was a well fortified city ruled by a warrior king</a:t>
            </a:r>
            <a:endParaRPr lang="en-US" dirty="0"/>
          </a:p>
        </p:txBody>
      </p:sp>
      <p:pic>
        <p:nvPicPr>
          <p:cNvPr id="6" name="Content Placeholder 5"/>
          <p:cNvPicPr>
            <a:picLocks noGrp="1" noChangeAspect="1"/>
          </p:cNvPicPr>
          <p:nvPr>
            <p:ph sz="half" idx="2"/>
          </p:nvPr>
        </p:nvPicPr>
        <p:blipFill>
          <a:blip r:embed="rId2"/>
          <a:srcRect t="-45139" b="-45139"/>
          <a:stretch>
            <a:fillRect/>
          </a:stretch>
        </p:blipFill>
        <p:spPr>
          <a:xfrm>
            <a:off x="2874264" y="312351"/>
            <a:ext cx="5812536" cy="65456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The Trojan War</a:t>
            </a:r>
            <a:endParaRPr lang="en-US" dirty="0"/>
          </a:p>
        </p:txBody>
      </p:sp>
      <p:sp>
        <p:nvSpPr>
          <p:cNvPr id="3" name="Content Placeholder 2"/>
          <p:cNvSpPr>
            <a:spLocks noGrp="1"/>
          </p:cNvSpPr>
          <p:nvPr>
            <p:ph sz="half" idx="1"/>
          </p:nvPr>
        </p:nvSpPr>
        <p:spPr>
          <a:xfrm>
            <a:off x="4800600" y="689918"/>
            <a:ext cx="4059936" cy="5863281"/>
          </a:xfrm>
        </p:spPr>
        <p:txBody>
          <a:bodyPr>
            <a:normAutofit fontScale="92500"/>
          </a:bodyPr>
          <a:lstStyle/>
          <a:p>
            <a:r>
              <a:rPr lang="en-US" dirty="0" smtClean="0"/>
              <a:t>A legendary war based around a Trojan prince kidnapping Helen, the wife of the king of Mycenae</a:t>
            </a:r>
          </a:p>
          <a:p>
            <a:r>
              <a:rPr lang="en-US" dirty="0" smtClean="0"/>
              <a:t>The king would lead Greek troops to troy and lay siege on the city for 10 years before using the Trojan Horse ruse to enter the city and slaughter those within</a:t>
            </a:r>
          </a:p>
          <a:p>
            <a:r>
              <a:rPr lang="en-US" dirty="0" smtClean="0"/>
              <a:t>Fact or fiction?</a:t>
            </a:r>
          </a:p>
          <a:p>
            <a:pPr lvl="1"/>
            <a:r>
              <a:rPr lang="en-US" dirty="0" smtClean="0"/>
              <a:t>Ancient Greeks: Fact</a:t>
            </a:r>
          </a:p>
          <a:p>
            <a:pPr lvl="1"/>
            <a:r>
              <a:rPr lang="en-US" dirty="0" smtClean="0"/>
              <a:t>Modern scholars: At one point, fiction! Now, FACT!</a:t>
            </a:r>
          </a:p>
          <a:p>
            <a:pPr lvl="1"/>
            <a:endParaRPr lang="en-US" dirty="0"/>
          </a:p>
        </p:txBody>
      </p:sp>
      <p:pic>
        <p:nvPicPr>
          <p:cNvPr id="6" name="Content Placeholder 5"/>
          <p:cNvPicPr>
            <a:picLocks noGrp="1" noChangeAspect="1"/>
          </p:cNvPicPr>
          <p:nvPr>
            <p:ph sz="half" idx="2"/>
          </p:nvPr>
        </p:nvPicPr>
        <p:blipFill>
          <a:blip r:embed="rId2"/>
          <a:srcRect t="-24543" b="-24543"/>
          <a:stretch>
            <a:fillRect/>
          </a:stretch>
        </p:blipFill>
        <p:spPr>
          <a:xfrm>
            <a:off x="0" y="689919"/>
            <a:ext cx="4800600" cy="540608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21342</TotalTime>
  <Words>901</Words>
  <Application>Microsoft Macintosh PowerPoint</Application>
  <PresentationFormat>On-screen Show (4:3)</PresentationFormat>
  <Paragraphs>151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Ancient Greece</vt:lpstr>
      <vt:lpstr>PowerPoint Presentation</vt:lpstr>
      <vt:lpstr>A Culture Created by the Land and the Sea</vt:lpstr>
      <vt:lpstr>The Land</vt:lpstr>
      <vt:lpstr>PowerPoint Presentation</vt:lpstr>
      <vt:lpstr>Knowing the Minoans</vt:lpstr>
      <vt:lpstr>PowerPoint Presentation</vt:lpstr>
      <vt:lpstr>Of Mycenaean and Men (Bronze Age)</vt:lpstr>
      <vt:lpstr>The Trojan War</vt:lpstr>
      <vt:lpstr>How History Teachers Were Born</vt:lpstr>
      <vt:lpstr>That's Epic</vt:lpstr>
      <vt:lpstr>Government, Greek Style</vt:lpstr>
      <vt:lpstr>A Tale of Two City-States</vt:lpstr>
      <vt:lpstr>Government</vt:lpstr>
      <vt:lpstr>Social Structure</vt:lpstr>
      <vt:lpstr>Military</vt:lpstr>
      <vt:lpstr>Lifestyle and Values</vt:lpstr>
      <vt:lpstr>Education</vt:lpstr>
      <vt:lpstr>Role of Women</vt:lpstr>
      <vt:lpstr>Cultural Achievements and Legacy</vt:lpstr>
    </vt:vector>
  </TitlesOfParts>
  <Company>Adlai E. Stevenson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Patriot</dc:creator>
  <cp:lastModifiedBy>Patriot</cp:lastModifiedBy>
  <cp:revision>51</cp:revision>
  <dcterms:created xsi:type="dcterms:W3CDTF">2010-09-15T15:49:57Z</dcterms:created>
  <dcterms:modified xsi:type="dcterms:W3CDTF">2014-06-23T02:07:45Z</dcterms:modified>
</cp:coreProperties>
</file>