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3" r:id="rId2"/>
    <p:sldId id="274" r:id="rId3"/>
    <p:sldId id="262" r:id="rId4"/>
    <p:sldId id="257" r:id="rId5"/>
    <p:sldId id="258" r:id="rId6"/>
    <p:sldId id="259" r:id="rId7"/>
    <p:sldId id="260" r:id="rId8"/>
    <p:sldId id="261" r:id="rId9"/>
    <p:sldId id="263" r:id="rId10"/>
    <p:sldId id="267" r:id="rId11"/>
    <p:sldId id="264" r:id="rId12"/>
    <p:sldId id="265" r:id="rId13"/>
    <p:sldId id="266" r:id="rId14"/>
    <p:sldId id="268" r:id="rId15"/>
    <p:sldId id="269"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22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88074-523C-B141-8F07-3BC91197A45D}" type="datetimeFigureOut">
              <a:rPr lang="en-US" smtClean="0"/>
              <a:t>7/29/12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13202-9484-9A46-812D-5A1896A32065}" type="slidenum">
              <a:rPr lang="en-US" smtClean="0"/>
              <a:t>‹#›</a:t>
            </a:fld>
            <a:endParaRPr lang="en-US"/>
          </a:p>
        </p:txBody>
      </p:sp>
    </p:spTree>
    <p:extLst>
      <p:ext uri="{BB962C8B-B14F-4D97-AF65-F5344CB8AC3E}">
        <p14:creationId xmlns:p14="http://schemas.microsoft.com/office/powerpoint/2010/main" val="3360184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13202-9484-9A46-812D-5A1896A32065}" type="slidenum">
              <a:rPr lang="en-US" smtClean="0"/>
              <a:t>9</a:t>
            </a:fld>
            <a:endParaRPr lang="en-US"/>
          </a:p>
        </p:txBody>
      </p:sp>
    </p:spTree>
    <p:extLst>
      <p:ext uri="{BB962C8B-B14F-4D97-AF65-F5344CB8AC3E}">
        <p14:creationId xmlns:p14="http://schemas.microsoft.com/office/powerpoint/2010/main" val="20241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917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70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925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6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899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91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72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13946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7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9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7588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b_mur7"/>
          <p:cNvPicPr>
            <a:picLocks noChangeAspect="1" noChangeArrowheads="1"/>
          </p:cNvPicPr>
          <p:nvPr/>
        </p:nvPicPr>
        <p:blipFill>
          <a:blip r:embed="rId13">
            <a:lum bright="52000" contrast="-70000"/>
            <a:extLst>
              <a:ext uri="{28A0092B-C50C-407E-A947-70E740481C1C}">
                <a14:useLocalDpi xmlns:a14="http://schemas.microsoft.com/office/drawing/2010/main" val="0"/>
              </a:ext>
            </a:extLst>
          </a:blip>
          <a:srcRect/>
          <a:stretch>
            <a:fillRect/>
          </a:stretch>
        </p:blipFill>
        <p:spPr bwMode="auto">
          <a:xfrm>
            <a:off x="1447800" y="0"/>
            <a:ext cx="7696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umb_bomb"/>
          <p:cNvPicPr>
            <a:picLocks noChangeAspect="1" noChangeArrowheads="1"/>
          </p:cNvPicPr>
          <p:nvPr/>
        </p:nvPicPr>
        <p:blipFill>
          <a:blip r:embed="rId14">
            <a:extLst>
              <a:ext uri="{28A0092B-C50C-407E-A947-70E740481C1C}">
                <a14:useLocalDpi xmlns:a14="http://schemas.microsoft.com/office/drawing/2010/main" val="0"/>
              </a:ext>
            </a:extLst>
          </a:blip>
          <a:srcRect l="16000" r="8000" b="11765"/>
          <a:stretch>
            <a:fillRect/>
          </a:stretch>
        </p:blipFill>
        <p:spPr bwMode="auto">
          <a:xfrm>
            <a:off x="0" y="1219200"/>
            <a:ext cx="14478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050705205500_che-guevara-soviet-union-flag-posterflag-4001883"/>
          <p:cNvPicPr>
            <a:picLocks noChangeAspect="1" noChangeArrowheads="1"/>
          </p:cNvPicPr>
          <p:nvPr/>
        </p:nvPicPr>
        <p:blipFill>
          <a:blip r:embed="rId15">
            <a:lum bright="-6000"/>
            <a:extLst>
              <a:ext uri="{28A0092B-C50C-407E-A947-70E740481C1C}">
                <a14:useLocalDpi xmlns:a14="http://schemas.microsoft.com/office/drawing/2010/main" val="0"/>
              </a:ext>
            </a:extLst>
          </a:blip>
          <a:srcRect/>
          <a:stretch>
            <a:fillRect/>
          </a:stretch>
        </p:blipFill>
        <p:spPr bwMode="auto">
          <a:xfrm>
            <a:off x="0" y="56388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perpoly-flag"/>
          <p:cNvPicPr>
            <a:picLocks noChangeAspect="1" noChangeArrowheads="1"/>
          </p:cNvPicPr>
          <p:nvPr/>
        </p:nvPicPr>
        <p:blipFill>
          <a:blip r:embed="rId16">
            <a:extLst>
              <a:ext uri="{28A0092B-C50C-407E-A947-70E740481C1C}">
                <a14:useLocalDpi xmlns:a14="http://schemas.microsoft.com/office/drawing/2010/main" val="0"/>
              </a:ext>
            </a:extLst>
          </a:blip>
          <a:srcRect r="1456"/>
          <a:stretch>
            <a:fillRect/>
          </a:stretch>
        </p:blipFill>
        <p:spPr bwMode="auto">
          <a:xfrm>
            <a:off x="0" y="0"/>
            <a:ext cx="1447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41" name="Line 17"/>
          <p:cNvSpPr>
            <a:spLocks noChangeShapeType="1"/>
          </p:cNvSpPr>
          <p:nvPr/>
        </p:nvSpPr>
        <p:spPr bwMode="auto">
          <a:xfrm>
            <a:off x="14478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2" name="Line 18"/>
          <p:cNvSpPr>
            <a:spLocks noChangeShapeType="1"/>
          </p:cNvSpPr>
          <p:nvPr/>
        </p:nvSpPr>
        <p:spPr bwMode="auto">
          <a:xfrm>
            <a:off x="0" y="56388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3" name="Line 19"/>
          <p:cNvSpPr>
            <a:spLocks noChangeShapeType="1"/>
          </p:cNvSpPr>
          <p:nvPr/>
        </p:nvSpPr>
        <p:spPr bwMode="auto">
          <a:xfrm>
            <a:off x="0" y="1219200"/>
            <a:ext cx="144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634266"/>
            <a:ext cx="6965245" cy="1202485"/>
          </a:xfrm>
        </p:spPr>
        <p:txBody>
          <a:bodyPr>
            <a:normAutofit/>
          </a:bodyPr>
          <a:lstStyle/>
          <a:p>
            <a:r>
              <a:rPr lang="en-US" sz="4000" dirty="0" smtClean="0"/>
              <a:t>COLD WAR TIMELINE</a:t>
            </a:r>
            <a:endParaRPr lang="en-US" sz="4000" dirty="0"/>
          </a:p>
        </p:txBody>
      </p:sp>
      <p:pic>
        <p:nvPicPr>
          <p:cNvPr id="12" name="Picture 11"/>
          <p:cNvPicPr>
            <a:picLocks noChangeAspect="1"/>
          </p:cNvPicPr>
          <p:nvPr/>
        </p:nvPicPr>
        <p:blipFill>
          <a:blip r:embed="rId2"/>
          <a:stretch>
            <a:fillRect/>
          </a:stretch>
        </p:blipFill>
        <p:spPr>
          <a:xfrm>
            <a:off x="1947949" y="5115517"/>
            <a:ext cx="2993560" cy="1742483"/>
          </a:xfrm>
          <a:prstGeom prst="rect">
            <a:avLst/>
          </a:prstGeom>
        </p:spPr>
      </p:pic>
      <p:sp>
        <p:nvSpPr>
          <p:cNvPr id="16" name="Content Placeholder 15"/>
          <p:cNvSpPr>
            <a:spLocks noGrp="1"/>
          </p:cNvSpPr>
          <p:nvPr>
            <p:ph idx="1"/>
          </p:nvPr>
        </p:nvSpPr>
        <p:spPr>
          <a:xfrm>
            <a:off x="1463040" y="1687154"/>
            <a:ext cx="6196405" cy="3603812"/>
          </a:xfrm>
        </p:spPr>
        <p:txBody>
          <a:bodyPr>
            <a:normAutofit/>
          </a:bodyPr>
          <a:lstStyle/>
          <a:p>
            <a:r>
              <a:rPr lang="en-US" sz="1800" dirty="0" smtClean="0"/>
              <a:t>The onset of the Cold </a:t>
            </a:r>
            <a:r>
              <a:rPr lang="en-US" sz="1800" dirty="0"/>
              <a:t>W</a:t>
            </a:r>
            <a:r>
              <a:rPr lang="en-US" sz="1800" dirty="0" smtClean="0"/>
              <a:t>ar marked the beginning of the modern era. </a:t>
            </a:r>
            <a:r>
              <a:rPr lang="en-US" sz="1800" dirty="0"/>
              <a:t>The Cold War was the period of conflict, tension and competition between the United States and the Soviet Union and their allies from the mid 1940s until the early 1990s. Throughout the period, the rivalry between the two superpowers was played out in multiple arenas: military coalitions; ideology, psychology, and espionage; military, industrial, and technological developments, including the space race; costly defense spending; a massive conventional and nuclear arms race; and many proxy wars.</a:t>
            </a:r>
            <a:endParaRPr lang="en-US" sz="1800" dirty="0"/>
          </a:p>
        </p:txBody>
      </p:sp>
      <p:pic>
        <p:nvPicPr>
          <p:cNvPr id="18" name="Content Placeholder 14"/>
          <p:cNvPicPr>
            <a:picLocks noChangeAspect="1"/>
          </p:cNvPicPr>
          <p:nvPr/>
        </p:nvPicPr>
        <p:blipFill>
          <a:blip r:embed="rId3"/>
          <a:srcRect t="6028" b="6028"/>
          <a:stretch>
            <a:fillRect/>
          </a:stretch>
        </p:blipFill>
        <p:spPr>
          <a:xfrm>
            <a:off x="5998442" y="5115517"/>
            <a:ext cx="2707807" cy="1742482"/>
          </a:xfrm>
          <a:prstGeom prst="rect">
            <a:avLst/>
          </a:prstGeom>
        </p:spPr>
      </p:pic>
    </p:spTree>
    <p:extLst>
      <p:ext uri="{BB962C8B-B14F-4D97-AF65-F5344CB8AC3E}">
        <p14:creationId xmlns:p14="http://schemas.microsoft.com/office/powerpoint/2010/main" val="2167982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52600" y="2286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Cuban Missile Crisis (1962)</a:t>
            </a:r>
          </a:p>
        </p:txBody>
      </p:sp>
      <p:pic>
        <p:nvPicPr>
          <p:cNvPr id="90115" name="Picture 3" descr="map-Cuban Missile Crisis, 196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343400" y="1600200"/>
            <a:ext cx="4510088" cy="492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4" descr="CubanMissileCrisis-all3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86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752600" y="257175"/>
            <a:ext cx="708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solidFill>
                  <a:srgbClr val="D40000"/>
                </a:solidFill>
                <a:effectLst>
                  <a:outerShdw blurRad="38100" dist="38100" dir="2700000" algn="tl">
                    <a:srgbClr val="DDDDDD"/>
                  </a:outerShdw>
                </a:effectLst>
              </a:rPr>
              <a:t>Khruschev Embraces Castro,</a:t>
            </a:r>
            <a:br>
              <a:rPr lang="en-US" sz="3600" b="1">
                <a:solidFill>
                  <a:srgbClr val="D40000"/>
                </a:solidFill>
                <a:effectLst>
                  <a:outerShdw blurRad="38100" dist="38100" dir="2700000" algn="tl">
                    <a:srgbClr val="DDDDDD"/>
                  </a:outerShdw>
                </a:effectLst>
              </a:rPr>
            </a:br>
            <a:r>
              <a:rPr lang="en-US" sz="3600" b="1">
                <a:solidFill>
                  <a:srgbClr val="D40000"/>
                </a:solidFill>
                <a:effectLst>
                  <a:outerShdw blurRad="38100" dist="38100" dir="2700000" algn="tl">
                    <a:srgbClr val="DDDDDD"/>
                  </a:outerShdw>
                </a:effectLst>
              </a:rPr>
              <a:t>1961</a:t>
            </a:r>
          </a:p>
        </p:txBody>
      </p:sp>
      <p:pic>
        <p:nvPicPr>
          <p:cNvPr id="86019" name="Picture 3" descr="Castro_Khrush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11288"/>
            <a:ext cx="6096000" cy="4989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236538"/>
            <a:ext cx="7696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500" b="1">
                <a:solidFill>
                  <a:srgbClr val="D40000"/>
                </a:solidFill>
                <a:effectLst>
                  <a:outerShdw blurRad="38100" dist="38100" dir="2700000" algn="tl">
                    <a:srgbClr val="DDDDDD"/>
                  </a:outerShdw>
                </a:effectLst>
              </a:rPr>
              <a:t>The Berlin Wall Goes Up (1961)</a:t>
            </a:r>
          </a:p>
        </p:txBody>
      </p:sp>
      <p:pic>
        <p:nvPicPr>
          <p:cNvPr id="83971" name="Picture 3"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87325"/>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2" name="Picture 4"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461963"/>
            <a:ext cx="561975"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5"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187325"/>
            <a:ext cx="257175"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87325"/>
            <a:ext cx="161925"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5" name="Picture 7"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61963"/>
            <a:ext cx="1352550"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7325"/>
            <a:ext cx="295275" cy="9525"/>
          </a:xfrm>
          <a:prstGeom prst="rect">
            <a:avLst/>
          </a:prstGeom>
          <a:noFill/>
          <a:extLst>
            <a:ext uri="{909E8E84-426E-40dd-AFC4-6F175D3DCCD1}">
              <a14:hiddenFill xmlns:a14="http://schemas.microsoft.com/office/drawing/2010/main">
                <a:solidFill>
                  <a:srgbClr val="FFFFFF"/>
                </a:solidFill>
              </a14:hiddenFill>
            </a:ext>
          </a:extLst>
        </p:spPr>
      </p:pic>
      <p:pic>
        <p:nvPicPr>
          <p:cNvPr id="83977" name="Picture 9" descr="Berlin_Wall-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752600" y="990600"/>
            <a:ext cx="4343400" cy="293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78" name="Text Box 10"/>
          <p:cNvSpPr txBox="1">
            <a:spLocks noChangeArrowheads="1"/>
          </p:cNvSpPr>
          <p:nvPr/>
        </p:nvSpPr>
        <p:spPr bwMode="auto">
          <a:xfrm>
            <a:off x="1905000" y="5715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2400" b="1">
                <a:solidFill>
                  <a:srgbClr val="FF0000"/>
                </a:solidFill>
                <a:effectLst>
                  <a:outerShdw blurRad="38100" dist="38100" dir="2700000" algn="tl">
                    <a:srgbClr val="DDDDDD"/>
                  </a:outerShdw>
                </a:effectLst>
                <a:latin typeface="Comic Sans MS" charset="0"/>
              </a:rPr>
              <a:t>Checkpoint</a:t>
            </a:r>
            <a:br>
              <a:rPr lang="en-US" sz="2400" b="1">
                <a:solidFill>
                  <a:srgbClr val="FF0000"/>
                </a:solidFill>
                <a:effectLst>
                  <a:outerShdw blurRad="38100" dist="38100" dir="2700000" algn="tl">
                    <a:srgbClr val="DDDDDD"/>
                  </a:outerShdw>
                </a:effectLst>
                <a:latin typeface="Comic Sans MS" charset="0"/>
              </a:rPr>
            </a:br>
            <a:r>
              <a:rPr lang="en-US" sz="2400" b="1">
                <a:solidFill>
                  <a:srgbClr val="FF0000"/>
                </a:solidFill>
                <a:effectLst>
                  <a:outerShdw blurRad="38100" dist="38100" dir="2700000" algn="tl">
                    <a:srgbClr val="DDDDDD"/>
                  </a:outerShdw>
                </a:effectLst>
                <a:latin typeface="Comic Sans MS" charset="0"/>
              </a:rPr>
              <a:t>Charlie</a:t>
            </a:r>
          </a:p>
        </p:txBody>
      </p:sp>
      <p:pic>
        <p:nvPicPr>
          <p:cNvPr id="83979" name="Picture 11" descr="Checkpoint Charli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163" r="11005"/>
          <a:stretch>
            <a:fillRect/>
          </a:stretch>
        </p:blipFill>
        <p:spPr bwMode="auto">
          <a:xfrm>
            <a:off x="4038600" y="3733800"/>
            <a:ext cx="4876800"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28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ipe(left)">
                                      <p:cBhvr>
                                        <p:cTn id="7" dur="500"/>
                                        <p:tgtEl>
                                          <p:spTgt spid="83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8"/>
                                        </p:tgtEl>
                                        <p:attrNameLst>
                                          <p:attrName>style.visibility</p:attrName>
                                        </p:attrNameLst>
                                      </p:cBhvr>
                                      <p:to>
                                        <p:strVal val="visible"/>
                                      </p:to>
                                    </p:set>
                                    <p:animEffect transition="in" filter="dissolve">
                                      <p:cBhvr>
                                        <p:cTn id="10"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114800" y="457200"/>
            <a:ext cx="4800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r">
              <a:spcBef>
                <a:spcPct val="50000"/>
              </a:spcBef>
            </a:pPr>
            <a:r>
              <a:rPr lang="en-US" sz="3500" b="1" i="1">
                <a:solidFill>
                  <a:srgbClr val="D40000"/>
                </a:solidFill>
                <a:effectLst>
                  <a:outerShdw blurRad="38100" dist="38100" dir="2700000" algn="tl">
                    <a:srgbClr val="DDDDDD"/>
                  </a:outerShdw>
                </a:effectLst>
              </a:rPr>
              <a:t>Ich bin ein Berliner!</a:t>
            </a:r>
            <a:r>
              <a:rPr lang="en-US" sz="3500" b="1">
                <a:solidFill>
                  <a:srgbClr val="D40000"/>
                </a:solidFill>
                <a:effectLst>
                  <a:outerShdw blurRad="38100" dist="38100" dir="2700000" algn="tl">
                    <a:srgbClr val="DDDDDD"/>
                  </a:outerShdw>
                </a:effectLst>
              </a:rPr>
              <a:t> </a:t>
            </a:r>
            <a:br>
              <a:rPr lang="en-US" sz="3500" b="1">
                <a:solidFill>
                  <a:srgbClr val="D40000"/>
                </a:solidFill>
                <a:effectLst>
                  <a:outerShdw blurRad="38100" dist="38100" dir="2700000" algn="tl">
                    <a:srgbClr val="DDDDDD"/>
                  </a:outerShdw>
                </a:effectLst>
              </a:rPr>
            </a:br>
            <a:r>
              <a:rPr lang="en-US" sz="3500" b="1">
                <a:solidFill>
                  <a:srgbClr val="D40000"/>
                </a:solidFill>
                <a:effectLst>
                  <a:outerShdw blurRad="38100" dist="38100" dir="2700000" algn="tl">
                    <a:srgbClr val="DDDDDD"/>
                  </a:outerShdw>
                </a:effectLst>
              </a:rPr>
              <a:t>(1963)</a:t>
            </a:r>
          </a:p>
        </p:txBody>
      </p:sp>
      <p:pic>
        <p:nvPicPr>
          <p:cNvPr id="84995" name="Picture 3"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87325"/>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461963"/>
            <a:ext cx="561975" cy="9525"/>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187325"/>
            <a:ext cx="257175" cy="9525"/>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87325"/>
            <a:ext cx="161925" cy="9525"/>
          </a:xfrm>
          <a:prstGeom prst="rect">
            <a:avLst/>
          </a:prstGeom>
          <a:noFill/>
          <a:extLst>
            <a:ext uri="{909E8E84-426E-40dd-AFC4-6F175D3DCCD1}">
              <a14:hiddenFill xmlns:a14="http://schemas.microsoft.com/office/drawing/2010/main">
                <a:solidFill>
                  <a:srgbClr val="FFFFFF"/>
                </a:solidFill>
              </a14:hiddenFill>
            </a:ext>
          </a:extLst>
        </p:spPr>
      </p:pic>
      <p:pic>
        <p:nvPicPr>
          <p:cNvPr id="84999" name="Picture 7"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461963"/>
            <a:ext cx="1352550" cy="9525"/>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clear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7325"/>
            <a:ext cx="295275" cy="9525"/>
          </a:xfrm>
          <a:prstGeom prst="rect">
            <a:avLst/>
          </a:prstGeom>
          <a:noFill/>
          <a:extLst>
            <a:ext uri="{909E8E84-426E-40dd-AFC4-6F175D3DCCD1}">
              <a14:hiddenFill xmlns:a14="http://schemas.microsoft.com/office/drawing/2010/main">
                <a:solidFill>
                  <a:srgbClr val="FFFFFF"/>
                </a:solidFill>
              </a14:hiddenFill>
            </a:ext>
          </a:extLst>
        </p:spPr>
      </p:pic>
      <p:sp>
        <p:nvSpPr>
          <p:cNvPr id="85001" name="Text Box 9"/>
          <p:cNvSpPr txBox="1">
            <a:spLocks noChangeArrowheads="1"/>
          </p:cNvSpPr>
          <p:nvPr/>
        </p:nvSpPr>
        <p:spPr bwMode="auto">
          <a:xfrm>
            <a:off x="1752600" y="40386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effectLst>
                  <a:outerShdw blurRad="38100" dist="38100" dir="2700000" algn="tl">
                    <a:srgbClr val="DDDDDD"/>
                  </a:outerShdw>
                </a:effectLst>
                <a:latin typeface="Comic Sans MS" charset="0"/>
              </a:rPr>
              <a:t>President Kennedy tells Berliners that the West is with them!</a:t>
            </a:r>
          </a:p>
        </p:txBody>
      </p:sp>
      <p:pic>
        <p:nvPicPr>
          <p:cNvPr id="85002" name="Picture 10" descr="JFK in Berlin-1963-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76800" y="2286000"/>
            <a:ext cx="3992563"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5003" name="Picture 11" descr="Ich Bin Ein Berline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828800" y="1371600"/>
            <a:ext cx="2743200" cy="2506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42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Berlin Wall</a:t>
            </a:r>
            <a:endParaRPr lang="en-US" dirty="0">
              <a:solidFill>
                <a:srgbClr val="FF0000"/>
              </a:solidFill>
            </a:endParaRPr>
          </a:p>
        </p:txBody>
      </p:sp>
      <p:sp>
        <p:nvSpPr>
          <p:cNvPr id="3" name="Content Placeholder 2"/>
          <p:cNvSpPr>
            <a:spLocks noGrp="1"/>
          </p:cNvSpPr>
          <p:nvPr>
            <p:ph idx="1"/>
          </p:nvPr>
        </p:nvSpPr>
        <p:spPr/>
        <p:txBody>
          <a:bodyPr/>
          <a:lstStyle/>
          <a:p>
            <a:pPr lvl="2"/>
            <a:r>
              <a:rPr lang="en-US" dirty="0" smtClean="0"/>
              <a:t>East Berliners flee to West Berlin to escape communism…</a:t>
            </a:r>
          </a:p>
          <a:p>
            <a:pPr lvl="2"/>
            <a:r>
              <a:rPr lang="en-US" dirty="0" smtClean="0"/>
              <a:t>Khrushchev threatens to close off at routes to West Berlin</a:t>
            </a:r>
          </a:p>
          <a:p>
            <a:pPr lvl="2"/>
            <a:r>
              <a:rPr lang="en-US" dirty="0" smtClean="0"/>
              <a:t>US determination and nuclear power stops Khrushchev from closing off access to West Berlin</a:t>
            </a:r>
          </a:p>
          <a:p>
            <a:pPr lvl="2"/>
            <a:r>
              <a:rPr lang="en-US" dirty="0" smtClean="0"/>
              <a:t>Instead Khrushchev builds the wall to stop these refugees and keep East Berlin strong</a:t>
            </a:r>
          </a:p>
          <a:p>
            <a:pPr lvl="2"/>
            <a:r>
              <a:rPr lang="en-US" dirty="0" smtClean="0"/>
              <a:t>Crisis averted but tensions rise</a:t>
            </a:r>
          </a:p>
          <a:p>
            <a:pPr lvl="2"/>
            <a:r>
              <a:rPr lang="en-US" dirty="0" smtClean="0"/>
              <a:t>Symbolic meaning?</a:t>
            </a:r>
          </a:p>
          <a:p>
            <a:pPr lvl="2"/>
            <a:endParaRPr lang="en-US" dirty="0"/>
          </a:p>
        </p:txBody>
      </p:sp>
    </p:spTree>
    <p:extLst>
      <p:ext uri="{BB962C8B-B14F-4D97-AF65-F5344CB8AC3E}">
        <p14:creationId xmlns:p14="http://schemas.microsoft.com/office/powerpoint/2010/main" val="72888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Space Race</a:t>
            </a:r>
            <a:endParaRPr lang="en-US" dirty="0">
              <a:solidFill>
                <a:srgbClr val="FF0000"/>
              </a:solidFill>
            </a:endParaRPr>
          </a:p>
        </p:txBody>
      </p:sp>
      <p:sp>
        <p:nvSpPr>
          <p:cNvPr id="3" name="Content Placeholder 2"/>
          <p:cNvSpPr>
            <a:spLocks noGrp="1"/>
          </p:cNvSpPr>
          <p:nvPr>
            <p:ph idx="1"/>
          </p:nvPr>
        </p:nvSpPr>
        <p:spPr/>
        <p:txBody>
          <a:bodyPr/>
          <a:lstStyle/>
          <a:p>
            <a:pPr lvl="2"/>
            <a:r>
              <a:rPr lang="en-US" dirty="0" smtClean="0"/>
              <a:t>Kennedy responds to Gagarin in space…</a:t>
            </a:r>
          </a:p>
          <a:p>
            <a:pPr lvl="2"/>
            <a:r>
              <a:rPr lang="en-US" dirty="0" smtClean="0"/>
              <a:t>NASA</a:t>
            </a:r>
          </a:p>
          <a:p>
            <a:pPr lvl="2"/>
            <a:r>
              <a:rPr lang="en-US" dirty="0" smtClean="0"/>
              <a:t>1969 Neil Armstrong first man on the moon</a:t>
            </a:r>
          </a:p>
          <a:p>
            <a:pPr lvl="2"/>
            <a:r>
              <a:rPr lang="en-US" dirty="0" smtClean="0"/>
              <a:t>What does this symbolize?</a:t>
            </a:r>
          </a:p>
          <a:p>
            <a:pPr lvl="2"/>
            <a:r>
              <a:rPr lang="en-US" dirty="0" smtClean="0"/>
              <a:t>What do you think the affects were?</a:t>
            </a:r>
            <a:endParaRPr lang="en-US" dirty="0"/>
          </a:p>
        </p:txBody>
      </p:sp>
      <p:pic>
        <p:nvPicPr>
          <p:cNvPr id="4" name="Picture 3" descr="images-4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669" y="3860496"/>
            <a:ext cx="3629331" cy="2997504"/>
          </a:xfrm>
          <a:prstGeom prst="rect">
            <a:avLst/>
          </a:prstGeom>
        </p:spPr>
      </p:pic>
    </p:spTree>
    <p:extLst>
      <p:ext uri="{BB962C8B-B14F-4D97-AF65-F5344CB8AC3E}">
        <p14:creationId xmlns:p14="http://schemas.microsoft.com/office/powerpoint/2010/main" val="61133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Regan and the Cold War</a:t>
            </a:r>
            <a:endParaRPr lang="en-US" dirty="0">
              <a:solidFill>
                <a:srgbClr val="FF0000"/>
              </a:solidFill>
            </a:endParaRPr>
          </a:p>
        </p:txBody>
      </p:sp>
      <p:sp>
        <p:nvSpPr>
          <p:cNvPr id="3" name="Content Placeholder 2"/>
          <p:cNvSpPr>
            <a:spLocks noGrp="1"/>
          </p:cNvSpPr>
          <p:nvPr>
            <p:ph idx="1"/>
          </p:nvPr>
        </p:nvSpPr>
        <p:spPr/>
        <p:txBody>
          <a:bodyPr/>
          <a:lstStyle/>
          <a:p>
            <a:pPr lvl="2"/>
            <a:r>
              <a:rPr lang="en-US" dirty="0" smtClean="0"/>
              <a:t>Strategic Defense Initiative aka “Star Wars” -1983</a:t>
            </a:r>
          </a:p>
          <a:p>
            <a:pPr lvl="3"/>
            <a:r>
              <a:rPr lang="en-US" dirty="0" smtClean="0"/>
              <a:t>MX Missile</a:t>
            </a:r>
          </a:p>
          <a:p>
            <a:pPr lvl="3"/>
            <a:r>
              <a:rPr lang="en-US" dirty="0" smtClean="0"/>
              <a:t>B1 Bomber</a:t>
            </a:r>
          </a:p>
          <a:p>
            <a:pPr lvl="2"/>
            <a:r>
              <a:rPr lang="en-US" dirty="0" smtClean="0"/>
              <a:t>In theory effective but did not pan out</a:t>
            </a:r>
          </a:p>
          <a:p>
            <a:pPr lvl="2"/>
            <a:endParaRPr lang="en-US" dirty="0" smtClean="0"/>
          </a:p>
          <a:p>
            <a:pPr lvl="3"/>
            <a:endParaRPr lang="en-US" dirty="0" smtClean="0"/>
          </a:p>
        </p:txBody>
      </p:sp>
      <p:pic>
        <p:nvPicPr>
          <p:cNvPr id="4" name="Picture 3" descr="sd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772" y="3327302"/>
            <a:ext cx="4673317" cy="3530697"/>
          </a:xfrm>
          <a:prstGeom prst="rect">
            <a:avLst/>
          </a:prstGeom>
        </p:spPr>
      </p:pic>
    </p:spTree>
    <p:extLst>
      <p:ext uri="{BB962C8B-B14F-4D97-AF65-F5344CB8AC3E}">
        <p14:creationId xmlns:p14="http://schemas.microsoft.com/office/powerpoint/2010/main" val="156267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End of the Soviet Era</a:t>
            </a:r>
            <a:endParaRPr lang="en-US" dirty="0">
              <a:solidFill>
                <a:srgbClr val="FF0000"/>
              </a:solidFill>
            </a:endParaRPr>
          </a:p>
        </p:txBody>
      </p:sp>
      <p:sp>
        <p:nvSpPr>
          <p:cNvPr id="3" name="Content Placeholder 2"/>
          <p:cNvSpPr>
            <a:spLocks noGrp="1"/>
          </p:cNvSpPr>
          <p:nvPr>
            <p:ph idx="1"/>
          </p:nvPr>
        </p:nvSpPr>
        <p:spPr/>
        <p:txBody>
          <a:bodyPr/>
          <a:lstStyle/>
          <a:p>
            <a:pPr lvl="2"/>
            <a:r>
              <a:rPr lang="en-US" dirty="0" smtClean="0"/>
              <a:t>Gorbachev comes to power</a:t>
            </a:r>
          </a:p>
          <a:p>
            <a:pPr lvl="2"/>
            <a:r>
              <a:rPr lang="en-US" dirty="0" smtClean="0"/>
              <a:t>Glasnost and Perestroika = less government control of economy, democracy</a:t>
            </a:r>
          </a:p>
          <a:p>
            <a:pPr lvl="2"/>
            <a:r>
              <a:rPr lang="en-US" dirty="0" smtClean="0"/>
              <a:t>INF Treaty</a:t>
            </a:r>
          </a:p>
          <a:p>
            <a:pPr lvl="2"/>
            <a:r>
              <a:rPr lang="en-US" dirty="0" smtClean="0"/>
              <a:t>Nationalist sentiment in USSR</a:t>
            </a:r>
          </a:p>
          <a:p>
            <a:pPr lvl="2"/>
            <a:r>
              <a:rPr lang="en-US" dirty="0" smtClean="0"/>
              <a:t>Countries become independent and can develop their own governments</a:t>
            </a:r>
          </a:p>
          <a:p>
            <a:pPr lvl="2"/>
            <a:r>
              <a:rPr lang="en-US" dirty="0" smtClean="0"/>
              <a:t>Berlin wall collapses in 1989</a:t>
            </a:r>
          </a:p>
          <a:p>
            <a:pPr lvl="2"/>
            <a:r>
              <a:rPr lang="en-US" smtClean="0"/>
              <a:t>Symbolic end</a:t>
            </a: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236423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Your Timeline Task</a:t>
            </a:r>
            <a:endParaRPr lang="en-US" dirty="0"/>
          </a:p>
        </p:txBody>
      </p:sp>
      <p:sp>
        <p:nvSpPr>
          <p:cNvPr id="3" name="Content Placeholder 2"/>
          <p:cNvSpPr>
            <a:spLocks noGrp="1"/>
          </p:cNvSpPr>
          <p:nvPr>
            <p:ph idx="1"/>
          </p:nvPr>
        </p:nvSpPr>
        <p:spPr>
          <a:xfrm>
            <a:off x="1427018" y="1600200"/>
            <a:ext cx="8229600" cy="4525963"/>
          </a:xfrm>
        </p:spPr>
        <p:txBody>
          <a:bodyPr>
            <a:normAutofit fontScale="92500"/>
          </a:bodyPr>
          <a:lstStyle/>
          <a:p>
            <a:r>
              <a:rPr lang="en-US" sz="2700" dirty="0" smtClean="0"/>
              <a:t>Since the Cold War is spans over 40 years and incorporates many extremely important historical events, it is important that we organize this history to visualize the Cold War in its entirety. </a:t>
            </a:r>
          </a:p>
          <a:p>
            <a:r>
              <a:rPr lang="en-US" sz="2700" dirty="0" smtClean="0"/>
              <a:t>It is your task, using your book (Chapter 30) and online resources to create a timeline of the Cold War.</a:t>
            </a:r>
          </a:p>
          <a:p>
            <a:r>
              <a:rPr lang="en-US" sz="2700" dirty="0" smtClean="0"/>
              <a:t>Your timeline must include</a:t>
            </a:r>
          </a:p>
          <a:p>
            <a:pPr lvl="1"/>
            <a:r>
              <a:rPr lang="en-US" dirty="0" smtClean="0"/>
              <a:t>15 events that span the entirety of the Cold War(1945-1991)</a:t>
            </a:r>
          </a:p>
          <a:p>
            <a:pPr lvl="1"/>
            <a:r>
              <a:rPr lang="en-US" dirty="0" smtClean="0"/>
              <a:t>A visual that represents each event</a:t>
            </a:r>
          </a:p>
          <a:p>
            <a:endParaRPr lang="en-US" dirty="0" smtClean="0"/>
          </a:p>
        </p:txBody>
      </p:sp>
    </p:spTree>
    <p:extLst>
      <p:ext uri="{BB962C8B-B14F-4D97-AF65-F5344CB8AC3E}">
        <p14:creationId xmlns:p14="http://schemas.microsoft.com/office/powerpoint/2010/main" val="12217952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U.S. Policy</a:t>
            </a:r>
            <a:endParaRPr lang="en-US" dirty="0">
              <a:solidFill>
                <a:srgbClr val="FF0000"/>
              </a:solidFill>
            </a:endParaRPr>
          </a:p>
        </p:txBody>
      </p:sp>
      <p:sp>
        <p:nvSpPr>
          <p:cNvPr id="11" name="Content Placeholder 10"/>
          <p:cNvSpPr>
            <a:spLocks noGrp="1"/>
          </p:cNvSpPr>
          <p:nvPr>
            <p:ph sz="half" idx="2"/>
          </p:nvPr>
        </p:nvSpPr>
        <p:spPr>
          <a:xfrm>
            <a:off x="5099221" y="1746901"/>
            <a:ext cx="3284280" cy="2350773"/>
          </a:xfrm>
        </p:spPr>
        <p:txBody>
          <a:bodyPr/>
          <a:lstStyle/>
          <a:p>
            <a:r>
              <a:rPr lang="en-US" dirty="0" smtClean="0"/>
              <a:t>Brinkmanship</a:t>
            </a:r>
          </a:p>
          <a:p>
            <a:pPr lvl="1"/>
            <a:r>
              <a:rPr lang="en-US" dirty="0" smtClean="0"/>
              <a:t>Edge of all out war</a:t>
            </a:r>
          </a:p>
          <a:p>
            <a:pPr lvl="1"/>
            <a:r>
              <a:rPr lang="en-US" dirty="0" smtClean="0"/>
              <a:t>Nuclear weapons and the air force</a:t>
            </a:r>
          </a:p>
          <a:p>
            <a:pPr lvl="1"/>
            <a:r>
              <a:rPr lang="en-US" dirty="0" smtClean="0"/>
              <a:t>“Duck and Cover”</a:t>
            </a:r>
          </a:p>
          <a:p>
            <a:r>
              <a:rPr lang="en-US" dirty="0" smtClean="0"/>
              <a:t>H-BOMB</a:t>
            </a:r>
          </a:p>
          <a:p>
            <a:r>
              <a:rPr lang="en-US" dirty="0" smtClean="0"/>
              <a:t>C.I.A.</a:t>
            </a:r>
          </a:p>
          <a:p>
            <a:pPr lvl="1"/>
            <a:r>
              <a:rPr lang="en-US" dirty="0" smtClean="0"/>
              <a:t>Spies and coups</a:t>
            </a:r>
            <a:endParaRPr lang="en-US" dirty="0"/>
          </a:p>
        </p:txBody>
      </p:sp>
      <p:pic>
        <p:nvPicPr>
          <p:cNvPr id="14" name="Content Placeholder 13" descr="images-47.jpeg"/>
          <p:cNvPicPr>
            <a:picLocks noGrp="1" noChangeAspect="1"/>
          </p:cNvPicPr>
          <p:nvPr>
            <p:ph sz="half" idx="1"/>
          </p:nvPr>
        </p:nvPicPr>
        <p:blipFill>
          <a:blip r:embed="rId2">
            <a:extLst>
              <a:ext uri="{28A0092B-C50C-407E-A947-70E740481C1C}">
                <a14:useLocalDpi xmlns:a14="http://schemas.microsoft.com/office/drawing/2010/main" val="0"/>
              </a:ext>
            </a:extLst>
          </a:blip>
          <a:srcRect l="1666" r="1666"/>
          <a:stretch>
            <a:fillRect/>
          </a:stretch>
        </p:blipFill>
        <p:spPr/>
      </p:pic>
    </p:spTree>
    <p:extLst>
      <p:ext uri="{BB962C8B-B14F-4D97-AF65-F5344CB8AC3E}">
        <p14:creationId xmlns:p14="http://schemas.microsoft.com/office/powerpoint/2010/main" val="13385861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u="sng">
                <a:solidFill>
                  <a:srgbClr val="D40000"/>
                </a:solidFill>
                <a:effectLst>
                  <a:outerShdw blurRad="38100" dist="38100" dir="2700000" algn="tl">
                    <a:srgbClr val="DDDDDD"/>
                  </a:outerShdw>
                </a:effectLst>
              </a:rPr>
              <a:t>N</a:t>
            </a:r>
            <a:r>
              <a:rPr lang="en-US" sz="3600" b="1">
                <a:solidFill>
                  <a:srgbClr val="D40000"/>
                </a:solidFill>
                <a:effectLst>
                  <a:outerShdw blurRad="38100" dist="38100" dir="2700000" algn="tl">
                    <a:srgbClr val="DDDDDD"/>
                  </a:outerShdw>
                </a:effectLst>
              </a:rPr>
              <a:t>orth </a:t>
            </a:r>
            <a:r>
              <a:rPr lang="en-US" sz="3600" b="1" u="sng">
                <a:solidFill>
                  <a:srgbClr val="D40000"/>
                </a:solidFill>
                <a:effectLst>
                  <a:outerShdw blurRad="38100" dist="38100" dir="2700000" algn="tl">
                    <a:srgbClr val="DDDDDD"/>
                  </a:outerShdw>
                </a:effectLst>
              </a:rPr>
              <a:t>A</a:t>
            </a:r>
            <a:r>
              <a:rPr lang="en-US" sz="3600" b="1">
                <a:solidFill>
                  <a:srgbClr val="D40000"/>
                </a:solidFill>
                <a:effectLst>
                  <a:outerShdw blurRad="38100" dist="38100" dir="2700000" algn="tl">
                    <a:srgbClr val="DDDDDD"/>
                  </a:outerShdw>
                </a:effectLst>
              </a:rPr>
              <a:t>tlantic </a:t>
            </a:r>
            <a:r>
              <a:rPr lang="en-US" sz="3600" b="1" u="sng">
                <a:solidFill>
                  <a:srgbClr val="D40000"/>
                </a:solidFill>
                <a:effectLst>
                  <a:outerShdw blurRad="38100" dist="38100" dir="2700000" algn="tl">
                    <a:srgbClr val="DDDDDD"/>
                  </a:outerShdw>
                </a:effectLst>
              </a:rPr>
              <a:t>T</a:t>
            </a:r>
            <a:r>
              <a:rPr lang="en-US" sz="3600" b="1">
                <a:solidFill>
                  <a:srgbClr val="D40000"/>
                </a:solidFill>
                <a:effectLst>
                  <a:outerShdw blurRad="38100" dist="38100" dir="2700000" algn="tl">
                    <a:srgbClr val="DDDDDD"/>
                  </a:outerShdw>
                </a:effectLst>
              </a:rPr>
              <a:t>reaty </a:t>
            </a:r>
            <a:r>
              <a:rPr lang="en-US" sz="3600" b="1" u="sng">
                <a:solidFill>
                  <a:srgbClr val="D40000"/>
                </a:solidFill>
                <a:effectLst>
                  <a:outerShdw blurRad="38100" dist="38100" dir="2700000" algn="tl">
                    <a:srgbClr val="DDDDDD"/>
                  </a:outerShdw>
                </a:effectLst>
              </a:rPr>
              <a:t>O</a:t>
            </a:r>
            <a:r>
              <a:rPr lang="en-US" sz="3600" b="1">
                <a:solidFill>
                  <a:srgbClr val="D40000"/>
                </a:solidFill>
                <a:effectLst>
                  <a:outerShdw blurRad="38100" dist="38100" dir="2700000" algn="tl">
                    <a:srgbClr val="DDDDDD"/>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United States</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Belgium</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Britain</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Canada</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Denmark</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France</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Iceland</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Italy</a:t>
            </a:r>
          </a:p>
        </p:txBody>
      </p:sp>
      <p:sp>
        <p:nvSpPr>
          <p:cNvPr id="7173" name="Text Box 5"/>
          <p:cNvSpPr txBox="1">
            <a:spLocks noChangeArrowheads="1"/>
          </p:cNvSpPr>
          <p:nvPr/>
        </p:nvSpPr>
        <p:spPr bwMode="auto">
          <a:xfrm>
            <a:off x="6019800" y="3733800"/>
            <a:ext cx="2895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Luxemburg</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Netherlands</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Norway</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Portugal</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1952: Greece &amp; </a:t>
            </a:r>
            <a:br>
              <a:rPr lang="en-US" sz="1600" b="1">
                <a:effectLst>
                  <a:outerShdw blurRad="38100" dist="38100" dir="2700000" algn="tl">
                    <a:srgbClr val="DDDDDD"/>
                  </a:outerShdw>
                </a:effectLst>
                <a:latin typeface="Comic Sans MS" charset="0"/>
              </a:rPr>
            </a:br>
            <a:r>
              <a:rPr lang="en-US" sz="1600" b="1">
                <a:effectLst>
                  <a:outerShdw blurRad="38100" dist="38100" dir="2700000" algn="tl">
                    <a:srgbClr val="DDDDDD"/>
                  </a:outerShdw>
                </a:effectLst>
                <a:latin typeface="Comic Sans MS" charset="0"/>
              </a:rPr>
              <a:t>       Turkey</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1955: West Germany</a:t>
            </a:r>
          </a:p>
          <a:p>
            <a:pPr>
              <a:spcBef>
                <a:spcPct val="50000"/>
              </a:spcBef>
              <a:buClr>
                <a:schemeClr val="accent2"/>
              </a:buClr>
              <a:buSzPct val="105000"/>
              <a:buFont typeface="Wingdings" charset="0"/>
              <a:buChar char="v"/>
            </a:pPr>
            <a:r>
              <a:rPr lang="en-US" sz="1600" b="1">
                <a:effectLst>
                  <a:outerShdw blurRad="38100" dist="38100" dir="2700000" algn="tl">
                    <a:srgbClr val="DDDDDD"/>
                  </a:outerShdw>
                </a:effectLst>
                <a:latin typeface="Comic Sans MS" charset="0"/>
              </a:rPr>
              <a:t>1983: Spain</a:t>
            </a:r>
          </a:p>
        </p:txBody>
      </p:sp>
      <p:pic>
        <p:nvPicPr>
          <p:cNvPr id="7174" name="Picture 6" descr="Map_of_NATO_countrie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283"/>
          <a:stretch>
            <a:fillRect/>
          </a:stretch>
        </p:blipFill>
        <p:spPr bwMode="auto">
          <a:xfrm>
            <a:off x="2566988" y="1447800"/>
            <a:ext cx="5510212" cy="2057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7" descr="NATO Flag"/>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076700" y="4495800"/>
            <a:ext cx="1562100" cy="123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95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b="1">
                <a:solidFill>
                  <a:srgbClr val="D40000"/>
                </a:solidFill>
                <a:effectLst>
                  <a:outerShdw blurRad="38100" dist="38100" dir="2700000" algn="tl">
                    <a:srgbClr val="DDDDDD"/>
                  </a:outerShdw>
                </a:effectLst>
              </a:rPr>
              <a:t>Warsaw Pact (1955)</a:t>
            </a:r>
          </a:p>
        </p:txBody>
      </p:sp>
      <p:pic>
        <p:nvPicPr>
          <p:cNvPr id="49156" name="Picture 4" descr="Map_of_Warsaw_Pact_countrie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14600" y="2257425"/>
            <a:ext cx="5676900" cy="2085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Warsaw_Pact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9175"/>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2971800" y="4643438"/>
            <a:ext cx="2362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U. S. S. R.</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Albania</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Bulgaria</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98463" indent="-398463">
              <a:defRPr>
                <a:solidFill>
                  <a:schemeClr val="tx1"/>
                </a:solidFill>
                <a:latin typeface="Arial" charset="0"/>
                <a:ea typeface="ＭＳ Ｐゴシック" charset="0"/>
              </a:defRPr>
            </a:lvl1pPr>
            <a:lvl2pPr marL="51276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East Germany</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Hungary</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Poland</a:t>
            </a:r>
          </a:p>
          <a:p>
            <a:pPr>
              <a:spcBef>
                <a:spcPct val="50000"/>
              </a:spcBef>
              <a:buClr>
                <a:srgbClr val="D40000"/>
              </a:buClr>
              <a:buFont typeface="Zymbols" charset="0"/>
              <a:buChar char="}"/>
            </a:pPr>
            <a:r>
              <a:rPr lang="en-US" b="1">
                <a:effectLst>
                  <a:outerShdw blurRad="38100" dist="38100" dir="2700000" algn="tl">
                    <a:srgbClr val="DDDDDD"/>
                  </a:outerShdw>
                </a:effectLst>
                <a:latin typeface="Comic Sans MS" charset="0"/>
              </a:rPr>
              <a:t>Rumania</a:t>
            </a:r>
          </a:p>
        </p:txBody>
      </p:sp>
    </p:spTree>
    <p:extLst>
      <p:ext uri="{BB962C8B-B14F-4D97-AF65-F5344CB8AC3E}">
        <p14:creationId xmlns:p14="http://schemas.microsoft.com/office/powerpoint/2010/main" val="23901246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752600" y="242888"/>
            <a:ext cx="70866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800" b="1">
                <a:solidFill>
                  <a:srgbClr val="D40000"/>
                </a:solidFill>
                <a:effectLst>
                  <a:outerShdw blurRad="38100" dist="38100" dir="2700000" algn="tl">
                    <a:srgbClr val="DDDDDD"/>
                  </a:outerShdw>
                </a:effectLst>
              </a:rPr>
              <a:t>Premier Nikita Khrushchev</a:t>
            </a:r>
          </a:p>
        </p:txBody>
      </p:sp>
      <p:sp>
        <p:nvSpPr>
          <p:cNvPr id="79875" name="Rectangle 3"/>
          <p:cNvSpPr>
            <a:spLocks noChangeArrowheads="1"/>
          </p:cNvSpPr>
          <p:nvPr/>
        </p:nvSpPr>
        <p:spPr bwMode="auto">
          <a:xfrm>
            <a:off x="1752600" y="1219200"/>
            <a:ext cx="71628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1" i="1">
                <a:effectLst>
                  <a:outerShdw blurRad="38100" dist="38100" dir="2700000" algn="tl">
                    <a:srgbClr val="DDDDDD"/>
                  </a:outerShdw>
                </a:effectLst>
                <a:latin typeface="Comic Sans MS" charset="0"/>
              </a:rPr>
              <a:t>About the capitalist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states, it doesn't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depend on you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whether we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(Soviet Union) exist.</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If you don't like us,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don't accept our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invitations, and don't</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invite us to come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to see you. Whether </a:t>
            </a:r>
            <a:br>
              <a:rPr lang="en-US" sz="2800" b="1" i="1">
                <a:effectLst>
                  <a:outerShdw blurRad="38100" dist="38100" dir="2700000" algn="tl">
                    <a:srgbClr val="DDDDDD"/>
                  </a:outerShdw>
                </a:effectLst>
                <a:latin typeface="Comic Sans MS" charset="0"/>
              </a:rPr>
            </a:br>
            <a:r>
              <a:rPr lang="en-US" sz="2800" b="1" i="1">
                <a:effectLst>
                  <a:outerShdw blurRad="38100" dist="38100" dir="2700000" algn="tl">
                    <a:srgbClr val="DDDDDD"/>
                  </a:outerShdw>
                </a:effectLst>
                <a:latin typeface="Comic Sans MS" charset="0"/>
              </a:rPr>
              <a:t>you like it our not, history is on our side. </a:t>
            </a:r>
            <a:r>
              <a:rPr lang="en-US" sz="2800" b="1" i="1">
                <a:solidFill>
                  <a:srgbClr val="FF0000"/>
                </a:solidFill>
                <a:effectLst>
                  <a:outerShdw blurRad="38100" dist="38100" dir="2700000" algn="tl">
                    <a:srgbClr val="DDDDDD"/>
                  </a:outerShdw>
                </a:effectLst>
                <a:latin typeface="Comic Sans MS" charset="0"/>
              </a:rPr>
              <a:t>We will bury you</a:t>
            </a:r>
            <a:r>
              <a:rPr lang="en-US" sz="2800" b="1" i="1">
                <a:effectLst>
                  <a:outerShdw blurRad="38100" dist="38100" dir="2700000" algn="tl">
                    <a:srgbClr val="DDDDDD"/>
                  </a:outerShdw>
                </a:effectLst>
                <a:latin typeface="Comic Sans MS" charset="0"/>
              </a:rPr>
              <a:t>.   -- 1956</a:t>
            </a:r>
          </a:p>
        </p:txBody>
      </p:sp>
      <p:pic>
        <p:nvPicPr>
          <p:cNvPr id="79876" name="Picture 4" descr="khrushchev"/>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6737" b="25894"/>
          <a:stretch>
            <a:fillRect/>
          </a:stretch>
        </p:blipFill>
        <p:spPr bwMode="auto">
          <a:xfrm>
            <a:off x="5943600" y="1406525"/>
            <a:ext cx="2943225"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6019800" y="44958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spcBef>
                <a:spcPct val="50000"/>
              </a:spcBef>
            </a:pPr>
            <a:r>
              <a:rPr lang="en-US" sz="2200" b="1">
                <a:solidFill>
                  <a:srgbClr val="FF0000"/>
                </a:solidFill>
                <a:effectLst>
                  <a:outerShdw blurRad="38100" dist="38100" dir="2700000" algn="tl">
                    <a:srgbClr val="DDDDDD"/>
                  </a:outerShdw>
                </a:effectLst>
                <a:latin typeface="Comic Sans MS" charset="0"/>
              </a:rPr>
              <a:t>De-Stalinization Program</a:t>
            </a:r>
          </a:p>
        </p:txBody>
      </p:sp>
    </p:spTree>
    <p:extLst>
      <p:ext uri="{BB962C8B-B14F-4D97-AF65-F5344CB8AC3E}">
        <p14:creationId xmlns:p14="http://schemas.microsoft.com/office/powerpoint/2010/main" val="2965432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up)">
                                      <p:cBhvr>
                                        <p:cTn id="7" dur="20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52600" y="34925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Sputnik I (1957)</a:t>
            </a:r>
          </a:p>
        </p:txBody>
      </p:sp>
      <p:pic>
        <p:nvPicPr>
          <p:cNvPr id="97285" name="Picture 5" descr="SputnikHeadline"/>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3048000" y="1600200"/>
            <a:ext cx="4670425" cy="12192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286" name="Picture 6" descr="Sputnik I"/>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114800" y="3355975"/>
            <a:ext cx="2514600"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7287" name="Text Box 7"/>
          <p:cNvSpPr txBox="1">
            <a:spLocks noChangeArrowheads="1"/>
          </p:cNvSpPr>
          <p:nvPr/>
        </p:nvSpPr>
        <p:spPr bwMode="auto">
          <a:xfrm>
            <a:off x="1524000" y="55626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rIns="91436">
            <a:spAutoFit/>
          </a:bodyPr>
          <a:lstStyle/>
          <a:p>
            <a:pPr algn="ctr" eaLnBrk="0" hangingPunct="0">
              <a:spcBef>
                <a:spcPct val="50000"/>
              </a:spcBef>
            </a:pPr>
            <a:r>
              <a:rPr lang="en-US" sz="2800" b="1">
                <a:effectLst>
                  <a:outerShdw blurRad="38100" dist="38100" dir="2700000" algn="tl">
                    <a:srgbClr val="DDDDDD"/>
                  </a:outerShdw>
                </a:effectLst>
                <a:latin typeface="Comic Sans MS" charset="0"/>
              </a:rPr>
              <a:t>The Russians have beaten America in space—they have the technological edge!</a:t>
            </a:r>
            <a:endParaRPr lang="en-US" sz="2800" b="1">
              <a:solidFill>
                <a:srgbClr val="FF559A"/>
              </a:solidFill>
              <a:effectLst>
                <a:outerShdw blurRad="38100" dist="38100" dir="2700000" algn="tl">
                  <a:srgbClr val="DDDDDD"/>
                </a:outerShdw>
              </a:effectLst>
              <a:latin typeface="Comic Sans MS" charset="0"/>
            </a:endParaRPr>
          </a:p>
        </p:txBody>
      </p:sp>
    </p:spTree>
    <p:extLst>
      <p:ext uri="{BB962C8B-B14F-4D97-AF65-F5344CB8AC3E}">
        <p14:creationId xmlns:p14="http://schemas.microsoft.com/office/powerpoint/2010/main" val="3684478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strips(upLeft)">
                                      <p:cBhvr>
                                        <p:cTn id="7" dur="5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57098 -0.60026 C -0.54995 -0.59896 -0.52892 -0.59787 -0.50789 -0.59614 C -0.46746 -0.59288 -0.38646 -0.58572 -0.38646 -0.58572 C -0.34883 -0.57574 -0.31252 -0.56272 -0.27604 -0.54818 C -0.17072 -0.55425 -0.06605 -0.56424 0.03944 -0.56901 C 0.06836 -0.56771 0.09727 -0.56771 0.12619 -0.56489 C 0.15675 -0.56207 0.18321 -0.53516 0.21295 -0.52734 C 0.23891 -0.5204 0.26553 -0.52018 0.29182 -0.51693 C 0.29609 -0.51562 0.30036 -0.51476 0.30447 -0.5128 C 0.31449 -0.5076 0.31696 -0.49783 0.32813 -0.49197 C 0.33388 -0.48047 0.34423 -0.4707 0.35179 -0.46072 C 0.35393 -0.45356 0.35984 -0.4477 0.35968 -0.4401 C 0.35886 -0.41189 0.3674 -0.35612 0.34391 -0.33594 C 0.33963 -0.32726 0.3347 -0.32075 0.32813 -0.3151 C 0.32254 -0.3036 0.32813 -0.31228 0.31712 -0.30447 C 0.31269 -0.30165 0.30447 -0.29405 0.30447 -0.29405 C 0.29872 -0.28255 0.29001 -0.27799 0.28081 -0.27322 C 0.27982 -0.27127 0.2795 -0.26779 0.27769 -0.26693 C 0.26766 -0.26172 0.25649 -0.26063 0.24614 -0.25673 C 0.17664 -0.2589 0.10993 -0.26845 0.04108 -0.27127 C -0.34111 -0.28559 -0.05948 -0.27105 -0.2555 -0.28168 C -0.30282 -0.28841 -0.35015 -0.29253 -0.39747 -0.29818 C -0.4116 -0.29687 -0.42606 -0.29731 -0.44002 -0.29405 C -0.45366 -0.29123 -0.46401 -0.27973 -0.47634 -0.27322 C -0.48225 -0.26172 -0.47782 -0.26845 -0.49211 -0.25673 C -0.49836 -0.2513 -0.50789 -0.23589 -0.50789 -0.23589 C -0.51183 -0.22244 -0.51594 -0.21463 -0.52366 -0.20443 C -0.52727 -0.19206 -0.53138 -0.18164 -0.53467 -0.16905 C -0.53713 -0.15994 -0.54256 -0.14214 -0.54256 -0.14214 C -0.54584 -0.10959 -0.55307 -0.07422 -0.53943 -0.04405 C -0.53845 -0.03711 -0.53828 -0.02973 -0.53631 -0.02322 C -0.5345 -0.01736 -0.53122 -0.01194 -0.52842 -0.00673 C -0.51265 0.02474 -0.4931 0.04254 -0.46533 0.04948 C -0.45383 0.06467 -0.46681 0.04991 -0.4369 0.06011 C -0.43395 0.0612 -0.43197 0.0651 -0.42902 0.06641 C -0.42392 0.06858 -0.4185 0.06901 -0.41324 0.07031 C -0.38399 0.09375 -0.28491 0.07747 -0.26815 0.07682 C -0.2072 0.06966 -0.14673 0.05708 -0.08676 0.04145 C -0.07377 0.03082 -0.05734 0.02517 -0.04256 0.02062 C -0.03631 0.00781 -0.04305 0.01845 -0.02678 0.0102 C -0.02399 0.00846 -0.02185 0.00499 -0.01889 0.00391 C -0.01281 0.00152 -4.13079E-6 -0.00022 -4.13079E-6 -0.00022 " pathEditMode="relative" ptsTypes="fffffffffffffffffffffffffffffffffffffffffA">
                                      <p:cBhvr>
                                        <p:cTn id="13" dur="5000" fill="hold"/>
                                        <p:tgtEl>
                                          <p:spTgt spid="97286"/>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97287"/>
                                        </p:tgtEl>
                                        <p:attrNameLst>
                                          <p:attrName>style.visibility</p:attrName>
                                        </p:attrNameLst>
                                      </p:cBhvr>
                                      <p:to>
                                        <p:strVal val="visible"/>
                                      </p:to>
                                    </p:set>
                                    <p:animEffect transition="in" filter="wipe(left)">
                                      <p:cBhvr>
                                        <p:cTn id="18" dur="1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752600" y="2286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en-US" sz="3600" b="1">
                <a:solidFill>
                  <a:srgbClr val="D40000"/>
                </a:solidFill>
                <a:effectLst>
                  <a:outerShdw blurRad="38100" dist="38100" dir="2700000" algn="tl">
                    <a:srgbClr val="DDDDDD"/>
                  </a:outerShdw>
                </a:effectLst>
              </a:rPr>
              <a:t>U-2 Spy Incident (1960)</a:t>
            </a:r>
          </a:p>
        </p:txBody>
      </p:sp>
      <p:pic>
        <p:nvPicPr>
          <p:cNvPr id="81923" name="Picture 3" descr="Francis-Gary-Powers_trial_ci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0" y="3413125"/>
            <a:ext cx="3962400" cy="29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4" descr="Francis Gary Power"/>
          <p:cNvPicPr>
            <a:picLocks noChangeAspect="1" noChangeArrowheads="1"/>
          </p:cNvPicPr>
          <p:nvPr/>
        </p:nvPicPr>
        <p:blipFill>
          <a:blip r:embed="rId3">
            <a:lum contrast="6000"/>
            <a:extLst>
              <a:ext uri="{28A0092B-C50C-407E-A947-70E740481C1C}">
                <a14:useLocalDpi xmlns:a14="http://schemas.microsoft.com/office/drawing/2010/main" val="0"/>
              </a:ext>
            </a:extLst>
          </a:blip>
          <a:srcRect l="9999" r="8000"/>
          <a:stretch>
            <a:fillRect/>
          </a:stretch>
        </p:blipFill>
        <p:spPr bwMode="auto">
          <a:xfrm>
            <a:off x="2251075" y="3286125"/>
            <a:ext cx="1635125" cy="334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5" descr="U2 Spy Plane"/>
          <p:cNvPicPr>
            <a:picLocks noChangeAspect="1" noChangeArrowheads="1"/>
          </p:cNvPicPr>
          <p:nvPr/>
        </p:nvPicPr>
        <p:blipFill>
          <a:blip r:embed="rId4">
            <a:extLst>
              <a:ext uri="{28A0092B-C50C-407E-A947-70E740481C1C}">
                <a14:useLocalDpi xmlns:a14="http://schemas.microsoft.com/office/drawing/2010/main" val="0"/>
              </a:ext>
            </a:extLst>
          </a:blip>
          <a:srcRect t="7295" b="5167"/>
          <a:stretch>
            <a:fillRect/>
          </a:stretch>
        </p:blipFill>
        <p:spPr bwMode="auto">
          <a:xfrm>
            <a:off x="5334000" y="1066800"/>
            <a:ext cx="34290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676400" y="1295400"/>
            <a:ext cx="350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a:effectLst>
                  <a:outerShdw blurRad="38100" dist="38100" dir="2700000" algn="tl">
                    <a:srgbClr val="DDDDDD"/>
                  </a:outerShdw>
                </a:effectLst>
                <a:latin typeface="Comic Sans MS" charset="0"/>
              </a:rPr>
              <a:t>Col. Francis Gary Powers</a:t>
            </a:r>
            <a:r>
              <a:rPr lang="ja-JP" altLang="en-US" sz="2400" b="1">
                <a:effectLst>
                  <a:outerShdw blurRad="38100" dist="38100" dir="2700000" algn="tl">
                    <a:srgbClr val="DDDDDD"/>
                  </a:outerShdw>
                </a:effectLst>
                <a:latin typeface="Arial"/>
              </a:rPr>
              <a:t>’</a:t>
            </a:r>
            <a:r>
              <a:rPr lang="en-US" sz="2400" b="1">
                <a:effectLst>
                  <a:outerShdw blurRad="38100" dist="38100" dir="2700000" algn="tl">
                    <a:srgbClr val="DDDDDD"/>
                  </a:outerShdw>
                </a:effectLst>
                <a:latin typeface="Comic Sans MS" charset="0"/>
              </a:rPr>
              <a:t> plane was shot down over Soviet airspace.</a:t>
            </a:r>
          </a:p>
        </p:txBody>
      </p:sp>
    </p:spTree>
    <p:extLst>
      <p:ext uri="{BB962C8B-B14F-4D97-AF65-F5344CB8AC3E}">
        <p14:creationId xmlns:p14="http://schemas.microsoft.com/office/powerpoint/2010/main" val="35528711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33" y="274638"/>
            <a:ext cx="8229600" cy="1143000"/>
          </a:xfrm>
        </p:spPr>
        <p:txBody>
          <a:bodyPr/>
          <a:lstStyle/>
          <a:p>
            <a:r>
              <a:rPr lang="en-US" dirty="0" smtClean="0">
                <a:solidFill>
                  <a:srgbClr val="FF0000"/>
                </a:solidFill>
              </a:rPr>
              <a:t>Kennedy and the Cold War</a:t>
            </a:r>
            <a:endParaRPr lang="en-US" dirty="0">
              <a:solidFill>
                <a:srgbClr val="FF0000"/>
              </a:solidFill>
            </a:endParaRPr>
          </a:p>
        </p:txBody>
      </p:sp>
      <p:sp>
        <p:nvSpPr>
          <p:cNvPr id="3" name="Content Placeholder 2"/>
          <p:cNvSpPr>
            <a:spLocks noGrp="1"/>
          </p:cNvSpPr>
          <p:nvPr>
            <p:ph idx="1"/>
          </p:nvPr>
        </p:nvSpPr>
        <p:spPr/>
        <p:txBody>
          <a:bodyPr/>
          <a:lstStyle/>
          <a:p>
            <a:pPr lvl="2"/>
            <a:r>
              <a:rPr lang="en-US" dirty="0" smtClean="0"/>
              <a:t>Flexible Response</a:t>
            </a:r>
          </a:p>
          <a:p>
            <a:pPr lvl="2"/>
            <a:r>
              <a:rPr lang="en-US" dirty="0" smtClean="0"/>
              <a:t>Fidel Castro comes to power</a:t>
            </a:r>
          </a:p>
          <a:p>
            <a:pPr lvl="3"/>
            <a:r>
              <a:rPr lang="en-US" dirty="0" smtClean="0"/>
              <a:t>Accepts Soviet  aide</a:t>
            </a:r>
          </a:p>
          <a:p>
            <a:pPr lvl="2"/>
            <a:endParaRPr lang="en-US" dirty="0" smtClean="0"/>
          </a:p>
          <a:p>
            <a:pPr lvl="2"/>
            <a:r>
              <a:rPr lang="en-US" dirty="0" smtClean="0"/>
              <a:t>The Bay of Pigs</a:t>
            </a:r>
          </a:p>
          <a:p>
            <a:pPr lvl="3"/>
            <a:r>
              <a:rPr lang="en-US" dirty="0" smtClean="0"/>
              <a:t>Failure and embarrassment</a:t>
            </a:r>
          </a:p>
          <a:p>
            <a:pPr lvl="3"/>
            <a:endParaRPr lang="en-US" dirty="0" smtClean="0"/>
          </a:p>
          <a:p>
            <a:pPr lvl="2"/>
            <a:r>
              <a:rPr lang="en-US" dirty="0" smtClean="0"/>
              <a:t>Cuban Missile Crisis</a:t>
            </a:r>
            <a:endParaRPr lang="en-US" dirty="0"/>
          </a:p>
        </p:txBody>
      </p:sp>
      <p:pic>
        <p:nvPicPr>
          <p:cNvPr id="4" name="Picture 3" descr="COLDcubanmissi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694" y="4246915"/>
            <a:ext cx="3746339" cy="2611085"/>
          </a:xfrm>
          <a:prstGeom prst="rect">
            <a:avLst/>
          </a:prstGeom>
        </p:spPr>
      </p:pic>
      <p:pic>
        <p:nvPicPr>
          <p:cNvPr id="5" name="Picture 4" descr="images-4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439" y="1171349"/>
            <a:ext cx="2653594" cy="3075566"/>
          </a:xfrm>
          <a:prstGeom prst="rect">
            <a:avLst/>
          </a:prstGeom>
        </p:spPr>
      </p:pic>
    </p:spTree>
    <p:extLst>
      <p:ext uri="{BB962C8B-B14F-4D97-AF65-F5344CB8AC3E}">
        <p14:creationId xmlns:p14="http://schemas.microsoft.com/office/powerpoint/2010/main" val="66342224"/>
      </p:ext>
    </p:extLst>
  </p:cSld>
  <p:clrMapOvr>
    <a:masterClrMapping/>
  </p:clrMapOvr>
</p:sld>
</file>

<file path=ppt/theme/theme1.xml><?xml version="1.0" encoding="utf-8"?>
<a:theme xmlns:a="http://schemas.openxmlformats.org/drawingml/2006/main" name="ColdWa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ColdWar.thmx</Template>
  <TotalTime>71</TotalTime>
  <Words>536</Words>
  <Application>Microsoft Macintosh PowerPoint</Application>
  <PresentationFormat>On-screen Show (4:3)</PresentationFormat>
  <Paragraphs>90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ColdWar</vt:lpstr>
      <vt:lpstr>COLD WAR TIMELINE</vt:lpstr>
      <vt:lpstr>Your Timeline Task</vt:lpstr>
      <vt:lpstr>U.S. Policy</vt:lpstr>
      <vt:lpstr>PowerPoint Presentation</vt:lpstr>
      <vt:lpstr>PowerPoint Presentation</vt:lpstr>
      <vt:lpstr>PowerPoint Presentation</vt:lpstr>
      <vt:lpstr>PowerPoint Presentation</vt:lpstr>
      <vt:lpstr>PowerPoint Presentation</vt:lpstr>
      <vt:lpstr>Kennedy and the Cold War</vt:lpstr>
      <vt:lpstr>PowerPoint Presentation</vt:lpstr>
      <vt:lpstr>PowerPoint Presentation</vt:lpstr>
      <vt:lpstr>PowerPoint Presentation</vt:lpstr>
      <vt:lpstr>PowerPoint Presentation</vt:lpstr>
      <vt:lpstr>The Berlin Wall</vt:lpstr>
      <vt:lpstr>Space Race</vt:lpstr>
      <vt:lpstr>Regan and the Cold War</vt:lpstr>
      <vt:lpstr>End of the Soviet Era</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Policy</dc:title>
  <dc:creator>David Berkson</dc:creator>
  <cp:lastModifiedBy>David Berkson</cp:lastModifiedBy>
  <cp:revision>7</cp:revision>
  <dcterms:created xsi:type="dcterms:W3CDTF">2012-05-02T01:19:50Z</dcterms:created>
  <dcterms:modified xsi:type="dcterms:W3CDTF">2012-07-29T23:10:00Z</dcterms:modified>
</cp:coreProperties>
</file>